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8" r:id="rId6"/>
    <p:sldId id="318" r:id="rId7"/>
    <p:sldId id="279" r:id="rId8"/>
    <p:sldId id="319" r:id="rId9"/>
    <p:sldId id="283" r:id="rId10"/>
    <p:sldId id="327" r:id="rId11"/>
    <p:sldId id="328" r:id="rId12"/>
    <p:sldId id="301" r:id="rId13"/>
    <p:sldId id="302" r:id="rId14"/>
    <p:sldId id="329" r:id="rId15"/>
    <p:sldId id="331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42" r:id="rId33"/>
    <p:sldId id="343" r:id="rId34"/>
    <p:sldId id="2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75758" autoAdjust="0"/>
  </p:normalViewPr>
  <p:slideViewPr>
    <p:cSldViewPr snapToGrid="0">
      <p:cViewPr varScale="1">
        <p:scale>
          <a:sx n="67" d="100"/>
          <a:sy n="67" d="100"/>
        </p:scale>
        <p:origin x="80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1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8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12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8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0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2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F6B47B-FE57-44F5-B5A8-26DF978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133E6176-F4F6-41F9-8F2A-BA6586E16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84044BB2-E43C-47D4-AA71-04F22AA35E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9172C710-E0AE-4BB2-88CC-99E77C188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6886378-0368-485F-8D6E-3C9CB4C63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58EB2C4E-9EF3-4CC7-9BDE-ED5598CCB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FEDCC43F-6D79-4D9A-A842-74287B40D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1C2529C-151F-488B-A358-D60A3D552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=""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CBAACD0B-92AC-4BB5-B2A1-E707BF046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55D8F5-8A01-4257-9CE6-A1B977F30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0F2C8F2-9655-45C9-AEF1-0F524E904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458165E-0BB4-4621-BC5C-EB2DDE22E4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F4798AF-A852-4991-B42B-A74C23574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BCA52D7-A558-4733-BD5C-28751C99A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0D59F18F-5BD3-4E80-A69E-6D92DA9B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79CFC79B-A403-4086-AB1A-E4F1F5AC3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=""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=""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=""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=""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=""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=""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=""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=""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=""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=""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=""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=""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=""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=""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=""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7A40874-7B89-4A5D-9562-21D6994C3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0ADA1982-C216-4747-ACCC-39BC3F50B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6F8B9974-85ED-46AA-8617-AC54C847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EDBA775-4308-4BDB-B966-8167F3D04F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BDDB0B0-BDCD-459F-AF20-19E1A7217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69A8E9D1-9673-42D1-A573-05CDC9EF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52F851C1-89A7-44A6-8617-10C435FCD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=""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=""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=""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8A79A51B-CC7A-4B36-B457-AF323638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="" xmlns:a16="http://schemas.microsoft.com/office/drawing/2014/main" id="{18B0121B-CD0E-495B-9B36-4E88EA4A978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=""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D319C8D5-E3A6-45C8-8A64-1C1B70C90DD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01486F31-E79E-4E60-8749-B8036B3F09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8139AA92-1781-41FF-9168-9F70B1CD9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=""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=""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=""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=""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9DC42105-8FBF-4317-8822-399B1F79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644C80F9-E615-4699-A719-131E620117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191882A0-07C5-40D6-9520-02882775B2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242E90BB-F1EA-466F-939C-623189DF3A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CBBFD36F-B307-4513-ABAD-4A02FF73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2E69D0B1-6D57-4A70-9C3C-F3A072AAA3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5C6593C-7D72-47FB-AACE-F8848EAFA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=""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=""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=""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17DE9787-F8D7-4BBC-B3C0-144EEF473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65AAE033-7EA4-4A87-A126-29FE427645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A5F6FE17-A48F-4A3E-8719-1DE83CD6B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03BA4599-9856-44E7-A2B6-2354614AF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E551AED-617A-4A51-AA8F-586F3703B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C80EFA4-265B-48D2-AE72-8585EEED6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=""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=""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=""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6D81B66-9FC1-4E48-808B-98B1726D47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=""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=""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=""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B4076C2D-3CFB-4EFB-8012-9F6E65333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=""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=""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=""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=""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=""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=""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=""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D540A63-9BB9-478A-BE65-7A9010183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=""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=""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=""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5F31BC2D-187A-4ED3-8D67-C55187E532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5490FC0B-50EB-42D6-A2A5-E02EE642E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E96CB8F-A88F-40C3-A65B-8C33A16A0C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Latn-RS" sz="4000" dirty="0"/>
              <a:t>Cloud baze podataka i Database-as-a-service rešenja kod MS SQL Server baze podataka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Student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Latn-RS" sz="2400" dirty="0" smtClean="0"/>
              <a:t>Lazar Najdanović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60112" y="1915064"/>
            <a:ext cx="8234602" cy="336430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Azure SQL Database </a:t>
            </a:r>
            <a:r>
              <a:rPr lang="en-US" sz="2400" dirty="0" err="1"/>
              <a:t>nudi</a:t>
            </a:r>
            <a:r>
              <a:rPr lang="en-US" sz="2400" dirty="0"/>
              <a:t> </a:t>
            </a:r>
            <a:r>
              <a:rPr lang="en-US" sz="2400" dirty="0" err="1"/>
              <a:t>dve</a:t>
            </a:r>
            <a:r>
              <a:rPr lang="en-US" sz="2400" dirty="0"/>
              <a:t> </a:t>
            </a:r>
            <a:r>
              <a:rPr lang="en-US" sz="2400" dirty="0" err="1"/>
              <a:t>glavne</a:t>
            </a:r>
            <a:r>
              <a:rPr lang="en-US" sz="2400" dirty="0"/>
              <a:t> </a:t>
            </a:r>
            <a:r>
              <a:rPr lang="en-US" sz="2400" dirty="0" err="1"/>
              <a:t>opcije</a:t>
            </a:r>
            <a:r>
              <a:rPr lang="en-US" sz="2400" dirty="0"/>
              <a:t> </a:t>
            </a:r>
            <a:r>
              <a:rPr lang="en-US" sz="2400" dirty="0" err="1" smtClean="0"/>
              <a:t>implementacije</a:t>
            </a:r>
            <a:r>
              <a:rPr lang="sr-Latn-RS" sz="2400" dirty="0" smtClean="0"/>
              <a:t>:</a:t>
            </a:r>
          </a:p>
          <a:p>
            <a:pPr lvl="1"/>
            <a:r>
              <a:rPr lang="en-US" b="1" dirty="0"/>
              <a:t>Single </a:t>
            </a:r>
            <a:r>
              <a:rPr lang="en-US" b="1" dirty="0" err="1"/>
              <a:t>baza</a:t>
            </a:r>
            <a:r>
              <a:rPr lang="en-US" b="1" dirty="0"/>
              <a:t> </a:t>
            </a:r>
            <a:r>
              <a:rPr lang="en-US" b="1" dirty="0" err="1"/>
              <a:t>podataka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Izolovana</a:t>
            </a:r>
            <a:r>
              <a:rPr lang="en-US" dirty="0"/>
              <a:t>, </a:t>
            </a:r>
            <a:r>
              <a:rPr lang="en-US" dirty="0" err="1"/>
              <a:t>potpuno</a:t>
            </a:r>
            <a:r>
              <a:rPr lang="en-US" dirty="0"/>
              <a:t> </a:t>
            </a:r>
            <a:r>
              <a:rPr lang="en-US" dirty="0" err="1"/>
              <a:t>upravljana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pogodna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mikroservise</a:t>
            </a:r>
            <a:r>
              <a:rPr lang="en-US" dirty="0" smtClean="0"/>
              <a:t>.</a:t>
            </a:r>
            <a:endParaRPr lang="sr-Latn-RS" dirty="0" smtClean="0"/>
          </a:p>
          <a:p>
            <a:pPr lvl="1"/>
            <a:r>
              <a:rPr lang="en-US" b="1" dirty="0"/>
              <a:t>Elastic pool:</a:t>
            </a:r>
            <a:r>
              <a:rPr lang="en-US" dirty="0"/>
              <a:t> </a:t>
            </a:r>
            <a:r>
              <a:rPr lang="en-US" dirty="0" err="1"/>
              <a:t>Grupisanje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zajedničkim</a:t>
            </a:r>
            <a:r>
              <a:rPr lang="en-US" dirty="0"/>
              <a:t> </a:t>
            </a:r>
            <a:r>
              <a:rPr lang="en-US" dirty="0" err="1"/>
              <a:t>resursima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optimizacije</a:t>
            </a:r>
            <a:r>
              <a:rPr lang="en-US" dirty="0"/>
              <a:t> </a:t>
            </a:r>
            <a:r>
              <a:rPr lang="en-US" dirty="0" err="1"/>
              <a:t>troškova</a:t>
            </a:r>
            <a:r>
              <a:rPr lang="en-US" dirty="0"/>
              <a:t>.</a:t>
            </a:r>
            <a:endParaRPr lang="sr-Latn-RS" dirty="0" smtClean="0"/>
          </a:p>
          <a:p>
            <a:pPr lvl="1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15975" y="562048"/>
            <a:ext cx="6922876" cy="687834"/>
          </a:xfrm>
        </p:spPr>
        <p:txBody>
          <a:bodyPr/>
          <a:lstStyle/>
          <a:p>
            <a:r>
              <a:rPr lang="sr-Latn-RS" sz="3200" dirty="0" smtClean="0"/>
              <a:t>Azure sql database</a:t>
            </a:r>
            <a:endParaRPr lang="en-US" sz="3200" dirty="0"/>
          </a:p>
        </p:txBody>
      </p:sp>
      <p:sp>
        <p:nvSpPr>
          <p:cNvPr id="8" name="object 18"/>
          <p:cNvSpPr/>
          <p:nvPr/>
        </p:nvSpPr>
        <p:spPr>
          <a:xfrm>
            <a:off x="330619" y="1984076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711" y="212570"/>
            <a:ext cx="4919354" cy="667498"/>
          </a:xfrm>
        </p:spPr>
        <p:txBody>
          <a:bodyPr/>
          <a:lstStyle/>
          <a:p>
            <a:r>
              <a:rPr lang="sr-Latn-RS" dirty="0" smtClean="0"/>
              <a:t>Google cloud SQL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21263" y="1256673"/>
            <a:ext cx="8341650" cy="4410882"/>
          </a:xfrm>
        </p:spPr>
        <p:txBody>
          <a:bodyPr/>
          <a:lstStyle/>
          <a:p>
            <a:pPr algn="just"/>
            <a:r>
              <a:rPr lang="en-US" sz="1800" dirty="0"/>
              <a:t>Google Cloud je </a:t>
            </a:r>
            <a:r>
              <a:rPr lang="en-US" sz="1800" dirty="0" err="1"/>
              <a:t>globalna</a:t>
            </a:r>
            <a:r>
              <a:rPr lang="en-US" sz="1800" dirty="0"/>
              <a:t> </a:t>
            </a:r>
            <a:r>
              <a:rPr lang="en-US" sz="1800" dirty="0" err="1"/>
              <a:t>platforma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računarstvo</a:t>
            </a:r>
            <a:r>
              <a:rPr lang="en-US" sz="1800" dirty="0"/>
              <a:t> u </a:t>
            </a:r>
            <a:r>
              <a:rPr lang="en-US" sz="1800" dirty="0" err="1"/>
              <a:t>oblaku</a:t>
            </a:r>
            <a:r>
              <a:rPr lang="en-US" sz="1800" dirty="0"/>
              <a:t> </a:t>
            </a:r>
            <a:r>
              <a:rPr lang="en-US" sz="1800" dirty="0" err="1"/>
              <a:t>koja</a:t>
            </a:r>
            <a:r>
              <a:rPr lang="en-US" sz="1800" dirty="0"/>
              <a:t> </a:t>
            </a:r>
            <a:r>
              <a:rPr lang="en-US" sz="1800" dirty="0" err="1"/>
              <a:t>pruža</a:t>
            </a:r>
            <a:r>
              <a:rPr lang="en-US" sz="1800" dirty="0"/>
              <a:t> </a:t>
            </a:r>
            <a:r>
              <a:rPr lang="en-US" sz="1800" dirty="0" err="1"/>
              <a:t>širok</a:t>
            </a:r>
            <a:r>
              <a:rPr lang="en-US" sz="1800" dirty="0"/>
              <a:t> </a:t>
            </a:r>
            <a:r>
              <a:rPr lang="en-US" sz="1800" dirty="0" err="1"/>
              <a:t>spektar</a:t>
            </a:r>
            <a:r>
              <a:rPr lang="en-US" sz="1800" dirty="0"/>
              <a:t> </a:t>
            </a:r>
            <a:r>
              <a:rPr lang="en-US" sz="1800" dirty="0" err="1"/>
              <a:t>fizičkih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virtuelnih</a:t>
            </a:r>
            <a:r>
              <a:rPr lang="en-US" sz="1800" dirty="0"/>
              <a:t> </a:t>
            </a:r>
            <a:r>
              <a:rPr lang="en-US" sz="1800" dirty="0" err="1"/>
              <a:t>resursa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različite</a:t>
            </a:r>
            <a:r>
              <a:rPr lang="en-US" sz="1800" dirty="0"/>
              <a:t> </a:t>
            </a:r>
            <a:r>
              <a:rPr lang="en-US" sz="1800" dirty="0" err="1"/>
              <a:t>korisničke</a:t>
            </a:r>
            <a:r>
              <a:rPr lang="en-US" sz="1800" dirty="0"/>
              <a:t> </a:t>
            </a:r>
            <a:r>
              <a:rPr lang="en-US" sz="1800" dirty="0" err="1"/>
              <a:t>potrebe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algn="just"/>
            <a:r>
              <a:rPr lang="en-US" sz="1800" dirty="0" err="1"/>
              <a:t>Resursi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raspoređeni</a:t>
            </a:r>
            <a:r>
              <a:rPr lang="en-US" sz="1800" dirty="0"/>
              <a:t> </a:t>
            </a:r>
            <a:r>
              <a:rPr lang="en-US" sz="1800" dirty="0" err="1"/>
              <a:t>kroz</a:t>
            </a:r>
            <a:r>
              <a:rPr lang="en-US" sz="1800" dirty="0"/>
              <a:t> </a:t>
            </a:r>
            <a:r>
              <a:rPr lang="en-US" sz="1800" dirty="0" err="1"/>
              <a:t>regije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zone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globalnom</a:t>
            </a:r>
            <a:r>
              <a:rPr lang="en-US" sz="1800" dirty="0"/>
              <a:t> </a:t>
            </a:r>
            <a:r>
              <a:rPr lang="en-US" sz="1800" dirty="0" err="1"/>
              <a:t>nivou</a:t>
            </a:r>
            <a:r>
              <a:rPr lang="en-US" sz="1800" dirty="0"/>
              <a:t> (u </a:t>
            </a:r>
            <a:r>
              <a:rPr lang="en-US" sz="1800" dirty="0" err="1"/>
              <a:t>Aziji</a:t>
            </a:r>
            <a:r>
              <a:rPr lang="en-US" sz="1800" dirty="0"/>
              <a:t>, </a:t>
            </a:r>
            <a:r>
              <a:rPr lang="en-US" sz="1800" dirty="0" err="1"/>
              <a:t>Australiji</a:t>
            </a:r>
            <a:r>
              <a:rPr lang="en-US" sz="1800" dirty="0"/>
              <a:t>, </a:t>
            </a:r>
            <a:r>
              <a:rPr lang="en-US" sz="1800" dirty="0" err="1"/>
              <a:t>Evropi</a:t>
            </a:r>
            <a:r>
              <a:rPr lang="en-US" sz="1800" dirty="0"/>
              <a:t>, </a:t>
            </a:r>
            <a:r>
              <a:rPr lang="en-US" sz="1800" dirty="0" err="1"/>
              <a:t>Africi</a:t>
            </a:r>
            <a:r>
              <a:rPr lang="en-US" sz="1800" dirty="0"/>
              <a:t>, </a:t>
            </a:r>
            <a:r>
              <a:rPr lang="en-US" sz="1800" dirty="0" err="1"/>
              <a:t>Bliskom</a:t>
            </a:r>
            <a:r>
              <a:rPr lang="en-US" sz="1800" dirty="0"/>
              <a:t> </a:t>
            </a:r>
            <a:r>
              <a:rPr lang="en-US" sz="1800" dirty="0" err="1"/>
              <a:t>Istoku</a:t>
            </a:r>
            <a:r>
              <a:rPr lang="en-US" sz="1800" dirty="0"/>
              <a:t>, </a:t>
            </a:r>
            <a:r>
              <a:rPr lang="en-US" sz="1800" dirty="0" err="1"/>
              <a:t>Severnoj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Južnoj</a:t>
            </a:r>
            <a:r>
              <a:rPr lang="en-US" sz="1800" dirty="0"/>
              <a:t> </a:t>
            </a:r>
            <a:r>
              <a:rPr lang="en-US" sz="1800" dirty="0" err="1"/>
              <a:t>Americi</a:t>
            </a:r>
            <a:r>
              <a:rPr lang="en-US" sz="1800" dirty="0"/>
              <a:t>) </a:t>
            </a:r>
            <a:r>
              <a:rPr lang="en-US" sz="1800" dirty="0" err="1"/>
              <a:t>radi</a:t>
            </a:r>
            <a:r>
              <a:rPr lang="en-US" sz="1800" dirty="0"/>
              <a:t> </a:t>
            </a:r>
            <a:r>
              <a:rPr lang="en-US" sz="1800" dirty="0" err="1"/>
              <a:t>optimizacije</a:t>
            </a:r>
            <a:r>
              <a:rPr lang="en-US" sz="1800" dirty="0"/>
              <a:t> </a:t>
            </a:r>
            <a:r>
              <a:rPr lang="en-US" sz="1800" dirty="0" err="1"/>
              <a:t>performansi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visoke</a:t>
            </a:r>
            <a:r>
              <a:rPr lang="en-US" sz="1800" dirty="0"/>
              <a:t> </a:t>
            </a:r>
            <a:r>
              <a:rPr lang="en-US" sz="1800" dirty="0" err="1"/>
              <a:t>dostupnosti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algn="just"/>
            <a:r>
              <a:rPr lang="en-US" sz="1800" dirty="0" err="1"/>
              <a:t>Regije</a:t>
            </a:r>
            <a:r>
              <a:rPr lang="en-US" sz="1800" dirty="0"/>
              <a:t> </a:t>
            </a:r>
            <a:r>
              <a:rPr lang="en-US" sz="1800" dirty="0" err="1"/>
              <a:t>sadrže</a:t>
            </a:r>
            <a:r>
              <a:rPr lang="en-US" sz="1800" dirty="0"/>
              <a:t> </a:t>
            </a:r>
            <a:r>
              <a:rPr lang="en-US" sz="1800" dirty="0" err="1"/>
              <a:t>više</a:t>
            </a:r>
            <a:r>
              <a:rPr lang="en-US" sz="1800" dirty="0"/>
              <a:t> zona </a:t>
            </a:r>
            <a:r>
              <a:rPr lang="en-US" sz="1800" dirty="0" err="1"/>
              <a:t>koje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fizički</a:t>
            </a:r>
            <a:r>
              <a:rPr lang="en-US" sz="1800" dirty="0"/>
              <a:t> </a:t>
            </a:r>
            <a:r>
              <a:rPr lang="en-US" sz="1800" dirty="0" err="1"/>
              <a:t>izolovane</a:t>
            </a:r>
            <a:r>
              <a:rPr lang="en-US" sz="1800" dirty="0"/>
              <a:t>, </a:t>
            </a:r>
            <a:r>
              <a:rPr lang="en-US" sz="1800" dirty="0" err="1"/>
              <a:t>ali</a:t>
            </a:r>
            <a:r>
              <a:rPr lang="en-US" sz="1800" dirty="0"/>
              <a:t> </a:t>
            </a:r>
            <a:r>
              <a:rPr lang="en-US" sz="1800" dirty="0" err="1"/>
              <a:t>međusobno</a:t>
            </a:r>
            <a:r>
              <a:rPr lang="en-US" sz="1800" dirty="0"/>
              <a:t> </a:t>
            </a:r>
            <a:r>
              <a:rPr lang="en-US" sz="1800" dirty="0" err="1"/>
              <a:t>povezane</a:t>
            </a:r>
            <a:r>
              <a:rPr lang="en-US" sz="1800" dirty="0"/>
              <a:t>, </a:t>
            </a:r>
            <a:r>
              <a:rPr lang="en-US" sz="1800" dirty="0" err="1"/>
              <a:t>omogućavajući</a:t>
            </a:r>
            <a:r>
              <a:rPr lang="en-US" sz="1800" dirty="0"/>
              <a:t> </a:t>
            </a:r>
            <a:r>
              <a:rPr lang="en-US" sz="1800" dirty="0" err="1"/>
              <a:t>redundantnost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otpornost</a:t>
            </a:r>
            <a:r>
              <a:rPr lang="en-US" sz="1800" dirty="0"/>
              <a:t> </a:t>
            </a:r>
            <a:r>
              <a:rPr lang="en-US" sz="1800" dirty="0" err="1"/>
              <a:t>sistema</a:t>
            </a:r>
            <a:r>
              <a:rPr lang="en-US" sz="1800" dirty="0"/>
              <a:t>. U </a:t>
            </a:r>
            <a:r>
              <a:rPr lang="en-US" sz="1800" dirty="0" err="1"/>
              <a:t>slučaju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u </a:t>
            </a:r>
            <a:r>
              <a:rPr lang="en-US" sz="1800" dirty="0" err="1"/>
              <a:t>jednoj</a:t>
            </a:r>
            <a:r>
              <a:rPr lang="en-US" sz="1800" dirty="0"/>
              <a:t> </a:t>
            </a:r>
            <a:r>
              <a:rPr lang="en-US" sz="1800" dirty="0" err="1"/>
              <a:t>zoni</a:t>
            </a:r>
            <a:r>
              <a:rPr lang="en-US" sz="1800" dirty="0"/>
              <a:t>, </a:t>
            </a:r>
            <a:r>
              <a:rPr lang="en-US" sz="1800" dirty="0" err="1"/>
              <a:t>druga</a:t>
            </a:r>
            <a:r>
              <a:rPr lang="en-US" sz="1800" dirty="0"/>
              <a:t> zona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preuzeti</a:t>
            </a:r>
            <a:r>
              <a:rPr lang="en-US" sz="1800" dirty="0"/>
              <a:t> </a:t>
            </a:r>
            <a:r>
              <a:rPr lang="en-US" sz="1800" dirty="0" err="1"/>
              <a:t>uslugu</a:t>
            </a:r>
            <a:r>
              <a:rPr lang="en-US" sz="1800" dirty="0"/>
              <a:t> bez </a:t>
            </a:r>
            <a:r>
              <a:rPr lang="en-US" sz="1800" dirty="0" err="1"/>
              <a:t>prekida</a:t>
            </a:r>
            <a:r>
              <a:rPr lang="en-US" sz="1800" dirty="0" smtClean="0"/>
              <a:t>.</a:t>
            </a:r>
            <a:endParaRPr lang="sr-Latn-RS" sz="1800" dirty="0" smtClean="0"/>
          </a:p>
          <a:p>
            <a:pPr algn="just"/>
            <a:r>
              <a:rPr lang="en-US" sz="1800" dirty="0" err="1"/>
              <a:t>Pozicioniranje</a:t>
            </a:r>
            <a:r>
              <a:rPr lang="en-US" sz="1800" dirty="0"/>
              <a:t> </a:t>
            </a:r>
            <a:r>
              <a:rPr lang="en-US" sz="1800" dirty="0" err="1"/>
              <a:t>resursa</a:t>
            </a:r>
            <a:r>
              <a:rPr lang="en-US" sz="1800" dirty="0"/>
              <a:t> </a:t>
            </a:r>
            <a:r>
              <a:rPr lang="en-US" sz="1800" dirty="0" err="1"/>
              <a:t>bliže</a:t>
            </a:r>
            <a:r>
              <a:rPr lang="en-US" sz="1800" dirty="0"/>
              <a:t> </a:t>
            </a:r>
            <a:r>
              <a:rPr lang="en-US" sz="1800" dirty="0" err="1"/>
              <a:t>korisnicima</a:t>
            </a:r>
            <a:r>
              <a:rPr lang="en-US" sz="1800" dirty="0"/>
              <a:t> </a:t>
            </a:r>
            <a:r>
              <a:rPr lang="en-US" sz="1800" dirty="0" err="1"/>
              <a:t>smanjuje</a:t>
            </a:r>
            <a:r>
              <a:rPr lang="en-US" sz="1800" dirty="0"/>
              <a:t> </a:t>
            </a:r>
            <a:r>
              <a:rPr lang="en-US" sz="1800" dirty="0" err="1"/>
              <a:t>latenciju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poboljšava</a:t>
            </a:r>
            <a:r>
              <a:rPr lang="en-US" sz="1800" dirty="0"/>
              <a:t> </a:t>
            </a:r>
            <a:r>
              <a:rPr lang="en-US" sz="1800" dirty="0" err="1"/>
              <a:t>korisničko</a:t>
            </a:r>
            <a:r>
              <a:rPr lang="en-US" sz="1800" dirty="0"/>
              <a:t> </a:t>
            </a:r>
            <a:r>
              <a:rPr lang="en-US" sz="1800" dirty="0" err="1"/>
              <a:t>iskustvo</a:t>
            </a:r>
            <a:r>
              <a:rPr lang="en-US" sz="1800" dirty="0"/>
              <a:t> </a:t>
            </a:r>
            <a:r>
              <a:rPr lang="en-US" sz="1800" dirty="0" err="1"/>
              <a:t>pružanjem</a:t>
            </a:r>
            <a:r>
              <a:rPr lang="en-US" sz="1800" dirty="0"/>
              <a:t> </a:t>
            </a:r>
            <a:r>
              <a:rPr lang="en-US" sz="1800" dirty="0" err="1"/>
              <a:t>bržeg</a:t>
            </a:r>
            <a:r>
              <a:rPr lang="en-US" sz="1800" dirty="0"/>
              <a:t> </a:t>
            </a:r>
            <a:r>
              <a:rPr lang="en-US" sz="1800" dirty="0" err="1"/>
              <a:t>odziva</a:t>
            </a:r>
            <a:r>
              <a:rPr lang="en-US" sz="1800" dirty="0"/>
              <a:t> </a:t>
            </a:r>
            <a:r>
              <a:rPr lang="en-US" sz="1800" dirty="0" err="1"/>
              <a:t>aplikacija</a:t>
            </a:r>
            <a:r>
              <a:rPr lang="en-US" sz="1800" dirty="0"/>
              <a:t>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3" name="object 18"/>
          <p:cNvSpPr/>
          <p:nvPr/>
        </p:nvSpPr>
        <p:spPr>
          <a:xfrm>
            <a:off x="2919246" y="136213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8"/>
          <p:cNvSpPr/>
          <p:nvPr/>
        </p:nvSpPr>
        <p:spPr>
          <a:xfrm>
            <a:off x="2919246" y="224286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8"/>
          <p:cNvSpPr/>
          <p:nvPr/>
        </p:nvSpPr>
        <p:spPr>
          <a:xfrm>
            <a:off x="2919246" y="345481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8"/>
          <p:cNvSpPr/>
          <p:nvPr/>
        </p:nvSpPr>
        <p:spPr>
          <a:xfrm>
            <a:off x="2919246" y="466676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55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082" y="1670450"/>
            <a:ext cx="7323836" cy="512034"/>
          </a:xfrm>
        </p:spPr>
        <p:txBody>
          <a:bodyPr/>
          <a:lstStyle/>
          <a:p>
            <a:r>
              <a:rPr lang="sr-Latn-RS" dirty="0"/>
              <a:t>Google cloud SQL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73814" y="2381859"/>
            <a:ext cx="6682593" cy="2725947"/>
          </a:xfrm>
        </p:spPr>
        <p:txBody>
          <a:bodyPr/>
          <a:lstStyle/>
          <a:p>
            <a:pPr algn="just"/>
            <a:r>
              <a:rPr lang="en-US" sz="1800" dirty="0" err="1"/>
              <a:t>Svaki</a:t>
            </a:r>
            <a:r>
              <a:rPr lang="en-US" sz="1800" dirty="0"/>
              <a:t> </a:t>
            </a:r>
            <a:r>
              <a:rPr lang="en-US" sz="1800" dirty="0" err="1"/>
              <a:t>resurs</a:t>
            </a:r>
            <a:r>
              <a:rPr lang="en-US" sz="1800" dirty="0"/>
              <a:t> </a:t>
            </a:r>
            <a:r>
              <a:rPr lang="en-US" sz="1800" dirty="0" err="1"/>
              <a:t>unutar</a:t>
            </a:r>
            <a:r>
              <a:rPr lang="en-US" sz="1800" dirty="0"/>
              <a:t> Google Cloud-a mora </a:t>
            </a:r>
            <a:r>
              <a:rPr lang="en-US" sz="1800" dirty="0" err="1"/>
              <a:t>biti</a:t>
            </a:r>
            <a:r>
              <a:rPr lang="en-US" sz="1800" dirty="0"/>
              <a:t> </a:t>
            </a:r>
            <a:r>
              <a:rPr lang="en-US" sz="1800" dirty="0" err="1"/>
              <a:t>povezan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određenim</a:t>
            </a:r>
            <a:r>
              <a:rPr lang="en-US" sz="1800" dirty="0"/>
              <a:t> </a:t>
            </a:r>
            <a:r>
              <a:rPr lang="en-US" sz="1800" dirty="0" err="1"/>
              <a:t>projektom</a:t>
            </a:r>
            <a:r>
              <a:rPr lang="en-US" sz="1800" dirty="0"/>
              <a:t>,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posmatrati</a:t>
            </a:r>
            <a:r>
              <a:rPr lang="en-US" sz="1800" dirty="0"/>
              <a:t> </a:t>
            </a:r>
            <a:r>
              <a:rPr lang="en-US" sz="1800" dirty="0" err="1"/>
              <a:t>kao</a:t>
            </a:r>
            <a:r>
              <a:rPr lang="en-US" sz="1800" dirty="0"/>
              <a:t> </a:t>
            </a:r>
            <a:r>
              <a:rPr lang="en-US" sz="1800" dirty="0" err="1"/>
              <a:t>struktura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organizaciju</a:t>
            </a:r>
            <a:r>
              <a:rPr lang="en-US" sz="1800" dirty="0"/>
              <a:t> </a:t>
            </a:r>
            <a:r>
              <a:rPr lang="en-US" sz="1800" dirty="0" err="1"/>
              <a:t>razvoja</a:t>
            </a:r>
            <a:r>
              <a:rPr lang="en-US" sz="1800" dirty="0"/>
              <a:t> </a:t>
            </a:r>
            <a:r>
              <a:rPr lang="en-US" sz="1800" dirty="0" err="1"/>
              <a:t>aplikacija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sistema</a:t>
            </a:r>
            <a:r>
              <a:rPr lang="en-US" sz="1800" dirty="0"/>
              <a:t>. </a:t>
            </a:r>
            <a:r>
              <a:rPr lang="en-US" sz="1800" dirty="0" err="1"/>
              <a:t>Projekat</a:t>
            </a:r>
            <a:r>
              <a:rPr lang="en-US" sz="1800" dirty="0"/>
              <a:t> </a:t>
            </a:r>
            <a:r>
              <a:rPr lang="en-US" sz="1800" dirty="0" err="1"/>
              <a:t>obuhvata</a:t>
            </a:r>
            <a:r>
              <a:rPr lang="en-US" sz="1800" dirty="0"/>
              <a:t> </a:t>
            </a:r>
            <a:r>
              <a:rPr lang="en-US" sz="1800" dirty="0" err="1"/>
              <a:t>sve</a:t>
            </a:r>
            <a:r>
              <a:rPr lang="en-US" sz="1800" dirty="0"/>
              <a:t> </a:t>
            </a:r>
            <a:r>
              <a:rPr lang="en-US" sz="1800" dirty="0" err="1"/>
              <a:t>relevantne</a:t>
            </a:r>
            <a:r>
              <a:rPr lang="en-US" sz="1800" dirty="0"/>
              <a:t> </a:t>
            </a:r>
            <a:r>
              <a:rPr lang="en-US" sz="1800" dirty="0" err="1"/>
              <a:t>postavke</a:t>
            </a:r>
            <a:r>
              <a:rPr lang="en-US" sz="1800" dirty="0"/>
              <a:t>, </a:t>
            </a:r>
            <a:r>
              <a:rPr lang="en-US" sz="1800" dirty="0" err="1"/>
              <a:t>dozvole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metapodatke</a:t>
            </a:r>
            <a:r>
              <a:rPr lang="en-US" sz="1800" dirty="0"/>
              <a:t> </a:t>
            </a:r>
            <a:r>
              <a:rPr lang="en-US" sz="1800" dirty="0" err="1"/>
              <a:t>potrebne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definisanje</a:t>
            </a:r>
            <a:r>
              <a:rPr lang="en-US" sz="1800" dirty="0"/>
              <a:t> </a:t>
            </a:r>
            <a:r>
              <a:rPr lang="en-US" sz="1800" dirty="0" err="1"/>
              <a:t>aplikacija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servisa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se </a:t>
            </a:r>
            <a:r>
              <a:rPr lang="en-US" sz="1800" dirty="0" err="1"/>
              <a:t>razvijaju</a:t>
            </a:r>
            <a:r>
              <a:rPr lang="en-US" sz="1800" dirty="0" smtClean="0"/>
              <a:t>.</a:t>
            </a:r>
            <a:endParaRPr lang="sr-Latn-RS" sz="1800" dirty="0"/>
          </a:p>
          <a:p>
            <a:pPr algn="just"/>
            <a:r>
              <a:rPr lang="en-US" sz="1800" dirty="0" err="1"/>
              <a:t>Resursi</a:t>
            </a:r>
            <a:r>
              <a:rPr lang="en-US" sz="1800" dirty="0"/>
              <a:t>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pripadaju</a:t>
            </a:r>
            <a:r>
              <a:rPr lang="en-US" sz="1800" dirty="0"/>
              <a:t> </a:t>
            </a:r>
            <a:r>
              <a:rPr lang="en-US" sz="1800" dirty="0" err="1"/>
              <a:t>istom</a:t>
            </a:r>
            <a:r>
              <a:rPr lang="en-US" sz="1800" dirty="0"/>
              <a:t> </a:t>
            </a:r>
            <a:r>
              <a:rPr lang="en-US" sz="1800" dirty="0" err="1"/>
              <a:t>projektu</a:t>
            </a:r>
            <a:r>
              <a:rPr lang="en-US" sz="1800" dirty="0"/>
              <a:t> </a:t>
            </a:r>
            <a:r>
              <a:rPr lang="en-US" sz="1800" dirty="0" err="1"/>
              <a:t>mogu</a:t>
            </a:r>
            <a:r>
              <a:rPr lang="en-US" sz="1800" dirty="0"/>
              <a:t> </a:t>
            </a:r>
            <a:r>
              <a:rPr lang="en-US" sz="1800" dirty="0" err="1"/>
              <a:t>međusobno</a:t>
            </a:r>
            <a:r>
              <a:rPr lang="en-US" sz="1800" dirty="0"/>
              <a:t> </a:t>
            </a:r>
            <a:r>
              <a:rPr lang="en-US" sz="1800" dirty="0" err="1"/>
              <a:t>sarađivati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komunicirati</a:t>
            </a:r>
            <a:r>
              <a:rPr lang="en-US" sz="1800" dirty="0"/>
              <a:t> </a:t>
            </a:r>
            <a:r>
              <a:rPr lang="en-US" sz="1800" dirty="0" err="1"/>
              <a:t>unutar</a:t>
            </a:r>
            <a:r>
              <a:rPr lang="en-US" sz="1800" dirty="0"/>
              <a:t> interne </a:t>
            </a:r>
            <a:r>
              <a:rPr lang="en-US" sz="1800" dirty="0" err="1"/>
              <a:t>mreže</a:t>
            </a:r>
            <a:r>
              <a:rPr lang="en-US" sz="1800" dirty="0"/>
              <a:t>, </a:t>
            </a:r>
            <a:r>
              <a:rPr lang="en-US" sz="1800" dirty="0" err="1"/>
              <a:t>uz</a:t>
            </a:r>
            <a:r>
              <a:rPr lang="en-US" sz="1800" dirty="0"/>
              <a:t> </a:t>
            </a:r>
            <a:r>
              <a:rPr lang="en-US" sz="1800" dirty="0" err="1"/>
              <a:t>poštovanje</a:t>
            </a:r>
            <a:r>
              <a:rPr lang="en-US" sz="1800" dirty="0"/>
              <a:t> </a:t>
            </a:r>
            <a:r>
              <a:rPr lang="en-US" sz="1800" dirty="0" err="1"/>
              <a:t>regionalnih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zonalnih</a:t>
            </a:r>
            <a:r>
              <a:rPr lang="en-US" sz="1800" dirty="0"/>
              <a:t> </a:t>
            </a:r>
            <a:r>
              <a:rPr lang="en-US" sz="1800" dirty="0" err="1"/>
              <a:t>ograničenja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82" y="2509722"/>
            <a:ext cx="3886537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132" y="1823626"/>
            <a:ext cx="6737229" cy="580029"/>
          </a:xfrm>
        </p:spPr>
        <p:txBody>
          <a:bodyPr/>
          <a:lstStyle/>
          <a:p>
            <a:r>
              <a:rPr lang="sr-Latn-RS" dirty="0"/>
              <a:t>Prednosti Google cloud-a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2" name="object 18"/>
          <p:cNvSpPr/>
          <p:nvPr/>
        </p:nvSpPr>
        <p:spPr>
          <a:xfrm>
            <a:off x="3364602" y="310775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3900629" y="2975988"/>
            <a:ext cx="461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Visoka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dostupnost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otpornost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object 18"/>
          <p:cNvSpPr/>
          <p:nvPr/>
        </p:nvSpPr>
        <p:spPr>
          <a:xfrm>
            <a:off x="3364602" y="378299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3900629" y="365123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Smanjena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latencija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3364602" y="445823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TextBox 16"/>
          <p:cNvSpPr txBox="1"/>
          <p:nvPr/>
        </p:nvSpPr>
        <p:spPr>
          <a:xfrm>
            <a:off x="3900629" y="4326474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Geografska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usaglašenost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7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460" y="256618"/>
            <a:ext cx="7159925" cy="683661"/>
          </a:xfrm>
        </p:spPr>
        <p:txBody>
          <a:bodyPr/>
          <a:lstStyle/>
          <a:p>
            <a:r>
              <a:rPr lang="sr-Latn-RS" sz="3600" smtClean="0"/>
              <a:t>Google cloud resursi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330460" y="1561381"/>
            <a:ext cx="69898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 smtClean="0">
                <a:solidFill>
                  <a:schemeClr val="bg1"/>
                </a:solidFill>
              </a:rPr>
              <a:t>Resursi su organizovani u tri kategorije:</a:t>
            </a:r>
          </a:p>
          <a:p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Globalni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resursi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vidljivi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dostupni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globalnom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nivou</a:t>
            </a:r>
            <a:r>
              <a:rPr lang="en-US" sz="2000" dirty="0">
                <a:solidFill>
                  <a:schemeClr val="bg1"/>
                </a:solidFill>
              </a:rPr>
              <a:t>, bez </a:t>
            </a:r>
            <a:r>
              <a:rPr lang="en-US" sz="2000" dirty="0" err="1">
                <a:solidFill>
                  <a:schemeClr val="bg1"/>
                </a:solidFill>
              </a:rPr>
              <a:t>obzira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region </a:t>
            </a:r>
            <a:r>
              <a:rPr lang="en-US" sz="2000" dirty="0" err="1">
                <a:solidFill>
                  <a:schemeClr val="bg1"/>
                </a:solidFill>
              </a:rPr>
              <a:t>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zonu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omogućavaju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korišćenje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širom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celokupne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infrastructure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Regionalni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resursi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raspoređeni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jednog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specifičnog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regiona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pružajući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otpornost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efikasnost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geografskog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područja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Zonski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resursi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smešteni</a:t>
            </a:r>
            <a:r>
              <a:rPr lang="en-US" sz="2000" dirty="0">
                <a:solidFill>
                  <a:schemeClr val="bg1"/>
                </a:solidFill>
              </a:rPr>
              <a:t> u </a:t>
            </a:r>
            <a:r>
              <a:rPr lang="en-US" sz="2000" dirty="0" err="1">
                <a:solidFill>
                  <a:schemeClr val="bg1"/>
                </a:solidFill>
              </a:rPr>
              <a:t>jednoj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zoni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određenog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regiona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omogućavaju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lokalizovanu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kontrolu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visoku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dostupnost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resursa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6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741" y="328735"/>
            <a:ext cx="8114621" cy="687834"/>
          </a:xfrm>
        </p:spPr>
        <p:txBody>
          <a:bodyPr/>
          <a:lstStyle/>
          <a:p>
            <a:r>
              <a:rPr lang="sr-Latn-RS" dirty="0" smtClean="0"/>
              <a:t>Google cloud za SQL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11323" y="1370253"/>
            <a:ext cx="7415092" cy="5068887"/>
          </a:xfrm>
        </p:spPr>
        <p:txBody>
          <a:bodyPr/>
          <a:lstStyle/>
          <a:p>
            <a:pPr algn="just"/>
            <a:r>
              <a:rPr lang="en-US" sz="2400" dirty="0"/>
              <a:t>Cloud SQL </a:t>
            </a:r>
            <a:r>
              <a:rPr lang="en-US" sz="2400" dirty="0" err="1" smtClean="0"/>
              <a:t>omogućava</a:t>
            </a:r>
            <a:r>
              <a:rPr lang="en-US" sz="2400" dirty="0" smtClean="0"/>
              <a:t> </a:t>
            </a:r>
            <a:r>
              <a:rPr lang="en-US" sz="2400" dirty="0" err="1"/>
              <a:t>jednostavno</a:t>
            </a:r>
            <a:r>
              <a:rPr lang="en-US" sz="2400" dirty="0"/>
              <a:t> </a:t>
            </a:r>
            <a:r>
              <a:rPr lang="en-US" sz="2400" dirty="0" err="1"/>
              <a:t>upravljanje</a:t>
            </a:r>
            <a:r>
              <a:rPr lang="en-US" sz="2400" dirty="0"/>
              <a:t> SQL Server </a:t>
            </a:r>
            <a:r>
              <a:rPr lang="en-US" sz="2400" dirty="0" err="1"/>
              <a:t>bazama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uz</a:t>
            </a:r>
            <a:r>
              <a:rPr lang="en-US" sz="2400" dirty="0"/>
              <a:t> </a:t>
            </a:r>
            <a:r>
              <a:rPr lang="en-US" sz="2400" dirty="0" err="1"/>
              <a:t>minimalno</a:t>
            </a:r>
            <a:r>
              <a:rPr lang="en-US" sz="2400" dirty="0"/>
              <a:t> </a:t>
            </a:r>
            <a:r>
              <a:rPr lang="en-US" sz="2400" dirty="0" err="1"/>
              <a:t>administrativno</a:t>
            </a:r>
            <a:r>
              <a:rPr lang="en-US" sz="2400" dirty="0"/>
              <a:t> </a:t>
            </a:r>
            <a:r>
              <a:rPr lang="en-US" sz="2400" dirty="0" err="1"/>
              <a:t>opterećenje</a:t>
            </a:r>
            <a:r>
              <a:rPr lang="en-US" sz="2400" dirty="0"/>
              <a:t>, </a:t>
            </a:r>
            <a:r>
              <a:rPr lang="en-US" sz="2400" dirty="0" err="1"/>
              <a:t>pružajući</a:t>
            </a:r>
            <a:r>
              <a:rPr lang="en-US" sz="2400" dirty="0"/>
              <a:t> </a:t>
            </a:r>
            <a:r>
              <a:rPr lang="en-US" sz="2400" dirty="0" err="1"/>
              <a:t>automatizovane</a:t>
            </a:r>
            <a:r>
              <a:rPr lang="en-US" sz="2400" dirty="0"/>
              <a:t> </a:t>
            </a:r>
            <a:r>
              <a:rPr lang="en-US" sz="2400" dirty="0" err="1"/>
              <a:t>sigurnosne</a:t>
            </a:r>
            <a:r>
              <a:rPr lang="en-US" sz="2400" dirty="0"/>
              <a:t> </a:t>
            </a:r>
            <a:r>
              <a:rPr lang="en-US" sz="2400" dirty="0" err="1"/>
              <a:t>kopije</a:t>
            </a:r>
            <a:r>
              <a:rPr lang="en-US" sz="2400" dirty="0"/>
              <a:t>, </a:t>
            </a:r>
            <a:r>
              <a:rPr lang="en-US" sz="2400" dirty="0" err="1"/>
              <a:t>visoku</a:t>
            </a:r>
            <a:r>
              <a:rPr lang="en-US" sz="2400" dirty="0"/>
              <a:t> </a:t>
            </a:r>
            <a:r>
              <a:rPr lang="en-US" sz="2400" dirty="0" err="1"/>
              <a:t>dostupnost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skalabilnost</a:t>
            </a:r>
            <a:r>
              <a:rPr lang="en-US" sz="2400" dirty="0"/>
              <a:t> </a:t>
            </a:r>
            <a:r>
              <a:rPr lang="en-US" sz="2400" dirty="0" err="1"/>
              <a:t>prema</a:t>
            </a:r>
            <a:r>
              <a:rPr lang="en-US" sz="2400" dirty="0"/>
              <a:t> </a:t>
            </a:r>
            <a:r>
              <a:rPr lang="en-US" sz="2400" dirty="0" err="1"/>
              <a:t>potrebama</a:t>
            </a:r>
            <a:r>
              <a:rPr lang="en-US" sz="2400" dirty="0"/>
              <a:t> </a:t>
            </a:r>
            <a:r>
              <a:rPr lang="en-US" sz="2400" dirty="0" err="1"/>
              <a:t>aplikacija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pPr algn="just"/>
            <a:endParaRPr lang="sr-Latn-RS" sz="2400" dirty="0" smtClean="0"/>
          </a:p>
          <a:p>
            <a:pPr algn="just"/>
            <a:r>
              <a:rPr lang="sr-Latn-RS" sz="2400" dirty="0" smtClean="0"/>
              <a:t>Interakcija sa Google Cloud-om može da se obavi preko:</a:t>
            </a:r>
          </a:p>
          <a:p>
            <a:pPr lvl="1" algn="just"/>
            <a:r>
              <a:rPr lang="sr-Latn-RS" sz="2000" dirty="0" smtClean="0"/>
              <a:t>Google Cloud interfejsa</a:t>
            </a:r>
          </a:p>
          <a:p>
            <a:pPr lvl="1" algn="just"/>
            <a:r>
              <a:rPr lang="sr-Latn-RS" sz="2000" dirty="0" smtClean="0"/>
              <a:t>CLI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0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Google cloud interfejs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738" y="1371600"/>
            <a:ext cx="8776194" cy="40638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Interakcija preko CLI</a:t>
            </a:r>
            <a:br>
              <a:rPr lang="sr-Latn-R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93738" y="1621767"/>
            <a:ext cx="8502020" cy="30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740" y="350037"/>
            <a:ext cx="8048445" cy="667498"/>
          </a:xfrm>
        </p:spPr>
        <p:txBody>
          <a:bodyPr/>
          <a:lstStyle/>
          <a:p>
            <a:r>
              <a:rPr lang="sr-Latn-RS" dirty="0" smtClean="0"/>
              <a:t>Autorizacija i autentifikacija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3" name="object 18"/>
          <p:cNvSpPr/>
          <p:nvPr/>
        </p:nvSpPr>
        <p:spPr>
          <a:xfrm>
            <a:off x="2385142" y="1224115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2674189" y="1140007"/>
            <a:ext cx="9313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Autorizacija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za</a:t>
            </a:r>
            <a:r>
              <a:rPr lang="en-US" b="1" dirty="0">
                <a:solidFill>
                  <a:schemeClr val="bg1"/>
                </a:solidFill>
              </a:rPr>
              <a:t> Cloud SQL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može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postići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tri </a:t>
            </a:r>
            <a:r>
              <a:rPr lang="en-US" dirty="0" err="1">
                <a:solidFill>
                  <a:schemeClr val="bg1"/>
                </a:solidFill>
              </a:rPr>
              <a:t>glavna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načina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Cloud SQL </a:t>
            </a:r>
            <a:r>
              <a:rPr lang="sr-Latn-RS" b="1" dirty="0" err="1" smtClean="0">
                <a:solidFill>
                  <a:schemeClr val="bg1"/>
                </a:solidFill>
              </a:rPr>
              <a:t>k</a:t>
            </a:r>
            <a:r>
              <a:rPr lang="en-US" b="1" dirty="0" err="1" smtClean="0">
                <a:solidFill>
                  <a:schemeClr val="bg1"/>
                </a:solidFill>
              </a:rPr>
              <a:t>onektori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za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sr-Latn-RS" b="1" dirty="0" err="1" smtClean="0">
                <a:solidFill>
                  <a:schemeClr val="bg1"/>
                </a:solidFill>
              </a:rPr>
              <a:t>p</a:t>
            </a:r>
            <a:r>
              <a:rPr lang="en-US" b="1" dirty="0" err="1" smtClean="0">
                <a:solidFill>
                  <a:schemeClr val="bg1"/>
                </a:solidFill>
              </a:rPr>
              <a:t>rogramske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sr-Latn-RS" b="1" dirty="0" err="1" smtClean="0">
                <a:solidFill>
                  <a:schemeClr val="bg1"/>
                </a:solidFill>
              </a:rPr>
              <a:t>j</a:t>
            </a:r>
            <a:r>
              <a:rPr lang="en-US" b="1" dirty="0" err="1" smtClean="0">
                <a:solidFill>
                  <a:schemeClr val="bg1"/>
                </a:solidFill>
              </a:rPr>
              <a:t>ezike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Omogućavaju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automatsku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autorizaciju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putem</a:t>
            </a:r>
            <a:r>
              <a:rPr lang="en-US" dirty="0">
                <a:solidFill>
                  <a:schemeClr val="bg1"/>
                </a:solidFill>
              </a:rPr>
              <a:t> Identity and Access Management (IAM) </a:t>
            </a:r>
            <a:r>
              <a:rPr lang="en-US" dirty="0" err="1">
                <a:solidFill>
                  <a:schemeClr val="bg1"/>
                </a:solidFill>
              </a:rPr>
              <a:t>servisa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pojednostavljujući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povezivanje</a:t>
            </a:r>
            <a:r>
              <a:rPr lang="en-US" dirty="0">
                <a:solidFill>
                  <a:schemeClr val="bg1"/>
                </a:solidFill>
              </a:rPr>
              <a:t> bez </a:t>
            </a:r>
            <a:r>
              <a:rPr lang="en-US" dirty="0" err="1">
                <a:solidFill>
                  <a:schemeClr val="bg1"/>
                </a:solidFill>
              </a:rPr>
              <a:t>dodatnih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procesa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Cloud SQL </a:t>
            </a:r>
            <a:r>
              <a:rPr lang="en-US" b="1" dirty="0" err="1">
                <a:solidFill>
                  <a:schemeClr val="bg1"/>
                </a:solidFill>
              </a:rPr>
              <a:t>Auth</a:t>
            </a:r>
            <a:r>
              <a:rPr lang="en-US" b="1" dirty="0">
                <a:solidFill>
                  <a:schemeClr val="bg1"/>
                </a:solidFill>
              </a:rPr>
              <a:t> Proxy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Pruža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dodatni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sloj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koristeći</a:t>
            </a:r>
            <a:r>
              <a:rPr lang="en-US" dirty="0">
                <a:solidFill>
                  <a:schemeClr val="bg1"/>
                </a:solidFill>
              </a:rPr>
              <a:t> IAM </a:t>
            </a:r>
            <a:r>
              <a:rPr lang="en-US" dirty="0" err="1">
                <a:solidFill>
                  <a:schemeClr val="bg1"/>
                </a:solidFill>
              </a:rPr>
              <a:t>akreditive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SSL/TLS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posrednik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između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klijenta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Cloud SQL instance, </a:t>
            </a:r>
            <a:r>
              <a:rPr lang="en-US" dirty="0" err="1">
                <a:solidFill>
                  <a:schemeClr val="bg1"/>
                </a:solidFill>
              </a:rPr>
              <a:t>olakšavajući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pristupom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SSL/TLS </a:t>
            </a:r>
            <a:r>
              <a:rPr lang="sr-Latn-RS" b="1" dirty="0" smtClean="0">
                <a:solidFill>
                  <a:schemeClr val="bg1"/>
                </a:solidFill>
              </a:rPr>
              <a:t>s</a:t>
            </a:r>
            <a:r>
              <a:rPr lang="en-US" b="1" dirty="0" err="1" smtClean="0">
                <a:solidFill>
                  <a:schemeClr val="bg1"/>
                </a:solidFill>
              </a:rPr>
              <a:t>ertifikati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Omogućavaju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dvosmernu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verifikaciju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pogodni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direktno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povezivanje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dodatno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održavanje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5343" y="4002329"/>
            <a:ext cx="806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Autentifikacija</a:t>
            </a:r>
            <a:r>
              <a:rPr lang="sr-Latn-RS" b="1" dirty="0" smtClean="0">
                <a:solidFill>
                  <a:schemeClr val="bg1"/>
                </a:solidFill>
              </a:rPr>
              <a:t> </a:t>
            </a:r>
            <a:r>
              <a:rPr lang="sr-Latn-RS" dirty="0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ontroliše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pristup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proverom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identiteta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koristeći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akreditive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korisničko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lozinka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naloge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usluga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2423165" y="4074492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05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251" y="187607"/>
            <a:ext cx="5616371" cy="1485918"/>
          </a:xfrm>
        </p:spPr>
        <p:txBody>
          <a:bodyPr/>
          <a:lstStyle/>
          <a:p>
            <a:r>
              <a:rPr lang="sr-Latn-RS" sz="3200" dirty="0" smtClean="0"/>
              <a:t>Vrste backup-a unutar google cloud-a sql-a</a:t>
            </a:r>
            <a:endParaRPr lang="en-US" sz="3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078802" y="2196702"/>
            <a:ext cx="797462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Automatski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sr-Latn-RS" altLang="en-US" sz="2000" b="1" dirty="0">
                <a:solidFill>
                  <a:schemeClr val="bg1"/>
                </a:solidFill>
              </a:rPr>
              <a:t>b</a:t>
            </a:r>
            <a:r>
              <a:rPr kumimoji="0" lang="sr-Latn-R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ackup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Kreiraju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svakodnevno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unutar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4-časovnog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okvira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je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instanca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aktivna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Dodatni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backup se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pravi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prilikom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gašenja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instance.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Čuvaju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nezavisno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od instance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zadržavaju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podatke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do 4 dana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nakon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brisanja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instance.</a:t>
            </a:r>
            <a:endParaRPr kumimoji="0" lang="sr-Latn-R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Backup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na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sr-Latn-RS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z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ahtev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Omogućava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kreiranje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backup-a u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bilo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kojem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trenutku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posebno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pre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rizičnih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operacija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Ovi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backup-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se ne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brišu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automatski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ostaju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korisnik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ne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izbriše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ili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dok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instanca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ne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bude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obrisana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09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Backup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224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Vrste backup-a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Restore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Modeli oporavka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Azure Blob Storage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740" y="350037"/>
            <a:ext cx="8048445" cy="667498"/>
          </a:xfrm>
        </p:spPr>
        <p:txBody>
          <a:bodyPr/>
          <a:lstStyle/>
          <a:p>
            <a:r>
              <a:rPr lang="sr-Latn-RS" dirty="0" smtClean="0"/>
              <a:t>Cloud monitoring i logging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3" name="object 18"/>
          <p:cNvSpPr/>
          <p:nvPr/>
        </p:nvSpPr>
        <p:spPr>
          <a:xfrm>
            <a:off x="2552562" y="1852016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2841609" y="1767908"/>
            <a:ext cx="8204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Cloud Monitoring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praćenje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performansi</a:t>
            </a:r>
            <a:r>
              <a:rPr lang="en-US" dirty="0">
                <a:solidFill>
                  <a:schemeClr val="bg1"/>
                </a:solidFill>
              </a:rPr>
              <a:t> SQL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realnom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vremenu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pružajući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uvid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ključne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metrike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poput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opterećenja</a:t>
            </a:r>
            <a:r>
              <a:rPr lang="en-US" dirty="0">
                <a:solidFill>
                  <a:schemeClr val="bg1"/>
                </a:solidFill>
              </a:rPr>
              <a:t> CPU-a, </a:t>
            </a:r>
            <a:r>
              <a:rPr lang="en-US" dirty="0" err="1">
                <a:solidFill>
                  <a:schemeClr val="bg1"/>
                </a:solidFill>
              </a:rPr>
              <a:t>upotrebe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memorije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brzine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odgovora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pomaže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proaktivnom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optimizaciji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4740" y="3441612"/>
            <a:ext cx="806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Cloud Logging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Prikuplja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čuva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logove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aktivnosti</a:t>
            </a:r>
            <a:r>
              <a:rPr lang="en-US" dirty="0">
                <a:solidFill>
                  <a:schemeClr val="bg1"/>
                </a:solidFill>
              </a:rPr>
              <a:t> SQL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uključujući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informacije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upitima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greškama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sistemskim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događajima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omogućavajući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detaljnu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optimizaciju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kroz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pregled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istorijskih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object 18"/>
          <p:cNvSpPr/>
          <p:nvPr/>
        </p:nvSpPr>
        <p:spPr>
          <a:xfrm>
            <a:off x="2552562" y="3513775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62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4067" y="342883"/>
            <a:ext cx="5002478" cy="709540"/>
          </a:xfrm>
        </p:spPr>
        <p:txBody>
          <a:bodyPr/>
          <a:lstStyle/>
          <a:p>
            <a:r>
              <a:rPr lang="sr-Latn-RS" dirty="0" smtClean="0"/>
              <a:t>Amazon 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3009" y="1342736"/>
            <a:ext cx="71045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RDS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upravljani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relacionu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AWS </a:t>
            </a:r>
            <a:r>
              <a:rPr lang="en-US" dirty="0" err="1">
                <a:solidFill>
                  <a:schemeClr val="bg1"/>
                </a:solidFill>
              </a:rPr>
              <a:t>platformi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pojednostavljuje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postavljanje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upravljanje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oslobađajući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korisnike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zadataka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instalacija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održavanje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pravljenje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sigurnosnih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kopija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RDS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dinamičko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skladu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automatsku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replikaciju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visoku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dostupnost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smanjuje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rizik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gubitka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neprekidan</a:t>
            </a:r>
            <a:r>
              <a:rPr lang="en-US" dirty="0">
                <a:solidFill>
                  <a:schemeClr val="bg1"/>
                </a:solidFill>
              </a:rPr>
              <a:t> rad </a:t>
            </a:r>
            <a:r>
              <a:rPr lang="en-US" dirty="0" err="1" smtClean="0">
                <a:solidFill>
                  <a:schemeClr val="bg1"/>
                </a:solidFill>
              </a:rPr>
              <a:t>aplikacija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Integracija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drugim</a:t>
            </a:r>
            <a:r>
              <a:rPr lang="en-US" dirty="0">
                <a:solidFill>
                  <a:schemeClr val="bg1"/>
                </a:solidFill>
              </a:rPr>
              <a:t> AWS </a:t>
            </a:r>
            <a:r>
              <a:rPr lang="en-US" dirty="0" err="1">
                <a:solidFill>
                  <a:schemeClr val="bg1"/>
                </a:solidFill>
              </a:rPr>
              <a:t>servisima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AWS Lambda, Amazon S3,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Amazon </a:t>
            </a:r>
            <a:r>
              <a:rPr lang="en-US" dirty="0" err="1">
                <a:solidFill>
                  <a:schemeClr val="bg1"/>
                </a:solidFill>
              </a:rPr>
              <a:t>CloudWatch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da grade </a:t>
            </a:r>
            <a:r>
              <a:rPr lang="en-US" dirty="0" err="1">
                <a:solidFill>
                  <a:schemeClr val="bg1"/>
                </a:solidFill>
              </a:rPr>
              <a:t>kompleksna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rešenja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povećanu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efikasnost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smanjene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ukupne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troškove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vlasništva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027679" y="1403442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2809548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27679" y="4215654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54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4067" y="342883"/>
            <a:ext cx="5002478" cy="709540"/>
          </a:xfrm>
        </p:spPr>
        <p:txBody>
          <a:bodyPr/>
          <a:lstStyle/>
          <a:p>
            <a:r>
              <a:rPr lang="sr-Latn-RS" dirty="0" smtClean="0"/>
              <a:t>Amazon EC2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3009" y="1342736"/>
            <a:ext cx="71045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EC2 (Elastic Compute Cloud)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veb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pruža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prilagodljivu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procesorsku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snagu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oblaku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olakšavajući</a:t>
            </a:r>
            <a:r>
              <a:rPr lang="en-US" dirty="0">
                <a:solidFill>
                  <a:schemeClr val="bg1"/>
                </a:solidFill>
              </a:rPr>
              <a:t> cloud computing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developere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Ovaj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brzo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pribavljanje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konfiguraciju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računarskih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potpunu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kontrolu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serverima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pokreću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pouzdanom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Amazonovom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okruženju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Jedna</a:t>
            </a:r>
            <a:r>
              <a:rPr lang="en-US" dirty="0">
                <a:solidFill>
                  <a:schemeClr val="bg1"/>
                </a:solidFill>
              </a:rPr>
              <a:t> od </a:t>
            </a:r>
            <a:r>
              <a:rPr lang="en-US" dirty="0" err="1">
                <a:solidFill>
                  <a:schemeClr val="bg1"/>
                </a:solidFill>
              </a:rPr>
              <a:t>ključnih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prednosti</a:t>
            </a:r>
            <a:r>
              <a:rPr lang="en-US" dirty="0">
                <a:solidFill>
                  <a:schemeClr val="bg1"/>
                </a:solidFill>
              </a:rPr>
              <a:t> EC2 je </a:t>
            </a:r>
            <a:r>
              <a:rPr lang="en-US" dirty="0" err="1">
                <a:solidFill>
                  <a:schemeClr val="bg1"/>
                </a:solidFill>
              </a:rPr>
              <a:t>fleksibilnost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troškova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plaćaju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stvarno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čime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optimizuje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ekonomija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računarskih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brzo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kapaciteta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skladu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potrebama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object 18"/>
          <p:cNvSpPr/>
          <p:nvPr/>
        </p:nvSpPr>
        <p:spPr>
          <a:xfrm>
            <a:off x="4027679" y="1403442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2809548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27679" y="4215654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96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6595" y="1452690"/>
            <a:ext cx="5285532" cy="580029"/>
          </a:xfrm>
        </p:spPr>
        <p:txBody>
          <a:bodyPr/>
          <a:lstStyle/>
          <a:p>
            <a:r>
              <a:rPr lang="sr-Latn-RS" dirty="0" smtClean="0"/>
              <a:t>Poređenje rds i ec2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84" y="2578702"/>
            <a:ext cx="980259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4067" y="342883"/>
            <a:ext cx="5002478" cy="709540"/>
          </a:xfrm>
        </p:spPr>
        <p:txBody>
          <a:bodyPr/>
          <a:lstStyle/>
          <a:p>
            <a:r>
              <a:rPr lang="sr-Latn-RS" dirty="0" smtClean="0"/>
              <a:t>Amazon S3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3009" y="1342736"/>
            <a:ext cx="71045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Amazon S3 (Simple Storage Service)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usluga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skladištenje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objekata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oblaku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visoku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skalabilnost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dostupnost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sigurnost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omogućavajući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čuvaju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preuzimaju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količinu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bilo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vreme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lokacije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Podaci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skladište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obliku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objekata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organizacionih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jedinica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nazvanih</a:t>
            </a:r>
            <a:r>
              <a:rPr lang="en-US" dirty="0">
                <a:solidFill>
                  <a:schemeClr val="bg1"/>
                </a:solidFill>
              </a:rPr>
              <a:t> bucket-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čemu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svaki</a:t>
            </a:r>
            <a:r>
              <a:rPr lang="en-US" dirty="0">
                <a:solidFill>
                  <a:schemeClr val="bg1"/>
                </a:solidFill>
              </a:rPr>
              <a:t> bucket </a:t>
            </a:r>
            <a:r>
              <a:rPr lang="en-US" dirty="0" err="1">
                <a:solidFill>
                  <a:schemeClr val="bg1"/>
                </a:solidFill>
              </a:rPr>
              <a:t>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pravila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pristupa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kontrolu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Amazon S3 je </a:t>
            </a:r>
            <a:r>
              <a:rPr lang="en-US" dirty="0" err="1">
                <a:solidFill>
                  <a:schemeClr val="bg1"/>
                </a:solidFill>
              </a:rPr>
              <a:t>idealan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fleksibilno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skladištenje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velikih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količina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posebno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pristup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globalno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object 18"/>
          <p:cNvSpPr/>
          <p:nvPr/>
        </p:nvSpPr>
        <p:spPr>
          <a:xfrm>
            <a:off x="4027679" y="1403442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3075095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27679" y="4101354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91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6595" y="1452690"/>
            <a:ext cx="5285532" cy="580029"/>
          </a:xfrm>
        </p:spPr>
        <p:txBody>
          <a:bodyPr/>
          <a:lstStyle/>
          <a:p>
            <a:r>
              <a:rPr lang="sr-Latn-RS" dirty="0" smtClean="0"/>
              <a:t>Poređenje rds i S3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5" y="2651312"/>
            <a:ext cx="957396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43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9803" y="265245"/>
            <a:ext cx="5752402" cy="709540"/>
          </a:xfrm>
        </p:spPr>
        <p:txBody>
          <a:bodyPr/>
          <a:lstStyle/>
          <a:p>
            <a:r>
              <a:rPr lang="sr-Latn-RS" sz="4000" dirty="0" smtClean="0"/>
              <a:t>Amazon Rds db instance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383009" y="1799936"/>
            <a:ext cx="71045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Amazon RDS DB instance </a:t>
            </a:r>
            <a:r>
              <a:rPr lang="en-US" dirty="0" err="1">
                <a:solidFill>
                  <a:schemeClr val="bg1"/>
                </a:solidFill>
              </a:rPr>
              <a:t>predstavlja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izolovano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okruženje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oblaku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osnovni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gradivni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blok</a:t>
            </a:r>
            <a:r>
              <a:rPr lang="en-US" dirty="0">
                <a:solidFill>
                  <a:schemeClr val="bg1"/>
                </a:solidFill>
              </a:rPr>
              <a:t> Amazon RDS, </a:t>
            </a:r>
            <a:r>
              <a:rPr lang="en-US" dirty="0" err="1">
                <a:solidFill>
                  <a:schemeClr val="bg1"/>
                </a:solidFill>
              </a:rPr>
              <a:t>omogućavajući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hostuju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više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korisnički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kreiranih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Svaka instanca ima jedinstveni identifikator, poznat kao DB instance identifier, koji se koristi u Amazon RDS API-ju i oblikuje deo DNS imena dodeljenog instanci. 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Amazon RDS </a:t>
            </a:r>
            <a:r>
              <a:rPr lang="en-US" dirty="0" err="1">
                <a:solidFill>
                  <a:schemeClr val="bg1"/>
                </a:solidFill>
              </a:rPr>
              <a:t>podržava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razne</a:t>
            </a:r>
            <a:r>
              <a:rPr lang="en-US" dirty="0">
                <a:solidFill>
                  <a:schemeClr val="bg1"/>
                </a:solidFill>
              </a:rPr>
              <a:t> engines, </a:t>
            </a:r>
            <a:r>
              <a:rPr lang="en-US" dirty="0" err="1">
                <a:solidFill>
                  <a:schemeClr val="bg1"/>
                </a:solidFill>
              </a:rPr>
              <a:t>uključujući</a:t>
            </a:r>
            <a:r>
              <a:rPr lang="en-US" dirty="0">
                <a:solidFill>
                  <a:schemeClr val="bg1"/>
                </a:solidFill>
              </a:rPr>
              <a:t> Db2, MySQL, PostgreSQL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Microsoft SQL Server, a </a:t>
            </a:r>
            <a:r>
              <a:rPr lang="en-US" dirty="0" err="1">
                <a:solidFill>
                  <a:schemeClr val="bg1"/>
                </a:solidFill>
              </a:rPr>
              <a:t>prilikom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kreiranja</a:t>
            </a:r>
            <a:r>
              <a:rPr lang="en-US" dirty="0">
                <a:solidFill>
                  <a:schemeClr val="bg1"/>
                </a:solidFill>
              </a:rPr>
              <a:t> DB instance </a:t>
            </a:r>
            <a:r>
              <a:rPr lang="en-US" dirty="0" err="1">
                <a:solidFill>
                  <a:schemeClr val="bg1"/>
                </a:solidFill>
              </a:rPr>
              <a:t>automatski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generiše</a:t>
            </a:r>
            <a:r>
              <a:rPr lang="en-US" dirty="0">
                <a:solidFill>
                  <a:schemeClr val="bg1"/>
                </a:solidFill>
              </a:rPr>
              <a:t> master </a:t>
            </a:r>
            <a:r>
              <a:rPr lang="en-US" dirty="0" err="1">
                <a:solidFill>
                  <a:schemeClr val="bg1"/>
                </a:solidFill>
              </a:rPr>
              <a:t>korisnički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račun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dozvolama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olakšava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pristup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oblaku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object 18"/>
          <p:cNvSpPr/>
          <p:nvPr/>
        </p:nvSpPr>
        <p:spPr>
          <a:xfrm>
            <a:off x="4027679" y="1869268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3238997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27679" y="4351584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769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2894" y="265245"/>
            <a:ext cx="6804824" cy="709540"/>
          </a:xfrm>
        </p:spPr>
        <p:txBody>
          <a:bodyPr/>
          <a:lstStyle/>
          <a:p>
            <a:r>
              <a:rPr lang="sr-Latn-RS" sz="4000" dirty="0" smtClean="0"/>
              <a:t>Amazon Rds za ssms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383009" y="1446253"/>
            <a:ext cx="71045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Amazon Relational Database Service (RDS)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Microsoft SQL Server </a:t>
            </a:r>
            <a:r>
              <a:rPr lang="en-US" dirty="0" err="1">
                <a:solidFill>
                  <a:schemeClr val="bg1"/>
                </a:solidFill>
              </a:rPr>
              <a:t>nudi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potpuno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uslugu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rad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SQL Server </a:t>
            </a:r>
            <a:r>
              <a:rPr lang="en-US" dirty="0" err="1">
                <a:solidFill>
                  <a:schemeClr val="bg1"/>
                </a:solidFill>
              </a:rPr>
              <a:t>bazama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automatski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zadacima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softvera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pravljenje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sigurnosnih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kopija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primena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zakrpa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monitoring. 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Ključne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prednosti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uključuju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automatizovano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upravljanje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svakodnevnim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administrativnim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zadacima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jednostavno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skaliranje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resursa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visoku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dostupnost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zahvaljujući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višezonskoj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replikaciji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automatski</a:t>
            </a:r>
            <a:r>
              <a:rPr lang="en-US" dirty="0">
                <a:solidFill>
                  <a:schemeClr val="bg1"/>
                </a:solidFill>
              </a:rPr>
              <a:t> failover u </a:t>
            </a:r>
            <a:r>
              <a:rPr lang="en-US" dirty="0" err="1">
                <a:solidFill>
                  <a:schemeClr val="bg1"/>
                </a:solidFill>
              </a:rPr>
              <a:t>slučaju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infrastrukturom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Amazon RDS </a:t>
            </a:r>
            <a:r>
              <a:rPr lang="en-US" dirty="0" err="1">
                <a:solidFill>
                  <a:schemeClr val="bg1"/>
                </a:solidFill>
              </a:rPr>
              <a:t>nudi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snažnu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sigurnost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kroz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enkripciju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integraciju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AWS Identity and Access Management (IAM)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mogućnosti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nadgledanja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putem</a:t>
            </a:r>
            <a:r>
              <a:rPr lang="en-US" dirty="0">
                <a:solidFill>
                  <a:schemeClr val="bg1"/>
                </a:solidFill>
              </a:rPr>
              <a:t> AWS </a:t>
            </a:r>
            <a:r>
              <a:rPr lang="en-US" dirty="0" err="1">
                <a:solidFill>
                  <a:schemeClr val="bg1"/>
                </a:solidFill>
              </a:rPr>
              <a:t>CloudWatch</a:t>
            </a:r>
            <a:r>
              <a:rPr lang="en-US" dirty="0">
                <a:solidFill>
                  <a:schemeClr val="bg1"/>
                </a:solidFill>
              </a:rPr>
              <a:t>-a. </a:t>
            </a:r>
            <a:r>
              <a:rPr lang="en-US" dirty="0" err="1">
                <a:solidFill>
                  <a:schemeClr val="bg1"/>
                </a:solidFill>
              </a:rPr>
              <a:t>Takođe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podržava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različite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verzije</a:t>
            </a:r>
            <a:r>
              <a:rPr lang="en-US" dirty="0">
                <a:solidFill>
                  <a:schemeClr val="bg1"/>
                </a:solidFill>
              </a:rPr>
              <a:t> SQL </a:t>
            </a:r>
            <a:r>
              <a:rPr lang="en-US" dirty="0" err="1">
                <a:solidFill>
                  <a:schemeClr val="bg1"/>
                </a:solidFill>
              </a:rPr>
              <a:t>Servera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omogućavajući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korisnicima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biraju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verziju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odgovara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njihovim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potrebama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object 18"/>
          <p:cNvSpPr/>
          <p:nvPr/>
        </p:nvSpPr>
        <p:spPr>
          <a:xfrm>
            <a:off x="4016478" y="1497504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3135480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16478" y="4851916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01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2894" y="265245"/>
            <a:ext cx="6804824" cy="709540"/>
          </a:xfrm>
        </p:spPr>
        <p:txBody>
          <a:bodyPr/>
          <a:lstStyle/>
          <a:p>
            <a:r>
              <a:rPr lang="sr-Latn-RS" sz="3600" dirty="0" smtClean="0"/>
              <a:t>Upotreba rds za SQl server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452020" y="2032849"/>
            <a:ext cx="71045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Poslovne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Organizacije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koriste</a:t>
            </a:r>
            <a:r>
              <a:rPr lang="en-US" dirty="0">
                <a:solidFill>
                  <a:schemeClr val="bg1"/>
                </a:solidFill>
              </a:rPr>
              <a:t> RDS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implementaciju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robusnih</a:t>
            </a:r>
            <a:r>
              <a:rPr lang="en-US" dirty="0">
                <a:solidFill>
                  <a:schemeClr val="bg1"/>
                </a:solidFill>
              </a:rPr>
              <a:t> ERP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CRM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skalabilne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Web </a:t>
            </a:r>
            <a:r>
              <a:rPr lang="en-US" b="1" dirty="0" err="1">
                <a:solidFill>
                  <a:schemeClr val="bg1"/>
                </a:solidFill>
              </a:rPr>
              <a:t>aplikacije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Često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koristi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hostovanje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e-</a:t>
            </a:r>
            <a:r>
              <a:rPr lang="en-US" dirty="0" err="1">
                <a:solidFill>
                  <a:schemeClr val="bg1"/>
                </a:solidFill>
              </a:rPr>
              <a:t>trgovine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CMS </a:t>
            </a:r>
            <a:r>
              <a:rPr lang="en-US" dirty="0" err="1">
                <a:solidFill>
                  <a:schemeClr val="bg1"/>
                </a:solidFill>
              </a:rPr>
              <a:t>platformi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obezbeđujući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visoku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dostupnost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obradu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transakcija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Analitika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izveštavanje</a:t>
            </a:r>
            <a:r>
              <a:rPr lang="en-US" dirty="0">
                <a:solidFill>
                  <a:schemeClr val="bg1"/>
                </a:solidFill>
              </a:rPr>
              <a:t>: RDS </a:t>
            </a:r>
            <a:r>
              <a:rPr lang="en-US" dirty="0" err="1">
                <a:solidFill>
                  <a:schemeClr val="bg1"/>
                </a:solidFill>
              </a:rPr>
              <a:t>podržava</a:t>
            </a:r>
            <a:r>
              <a:rPr lang="en-US" dirty="0">
                <a:solidFill>
                  <a:schemeClr val="bg1"/>
                </a:solidFill>
              </a:rPr>
              <a:t> SQL Server Reporting Services (SSRS)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Analysis Services (SSAS)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analitičke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zadatke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poslovnu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inteligenciju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object 18"/>
          <p:cNvSpPr/>
          <p:nvPr/>
        </p:nvSpPr>
        <p:spPr>
          <a:xfrm>
            <a:off x="4082518" y="2084100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85489" y="3195865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8"/>
          <p:cNvSpPr/>
          <p:nvPr/>
        </p:nvSpPr>
        <p:spPr>
          <a:xfrm>
            <a:off x="4085489" y="4307630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62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790" y="1495822"/>
            <a:ext cx="6723878" cy="580029"/>
          </a:xfrm>
        </p:spPr>
        <p:txBody>
          <a:bodyPr/>
          <a:lstStyle/>
          <a:p>
            <a:r>
              <a:rPr lang="en-US" dirty="0" err="1" smtClean="0"/>
              <a:t>Tipovi</a:t>
            </a:r>
            <a:r>
              <a:rPr lang="en-US" dirty="0" smtClean="0"/>
              <a:t> </a:t>
            </a:r>
            <a:r>
              <a:rPr lang="en-US" dirty="0" err="1" smtClean="0"/>
              <a:t>skladi</a:t>
            </a:r>
            <a:r>
              <a:rPr lang="sr-Latn-RS" dirty="0" smtClean="0"/>
              <a:t>štenja u rds-u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95223" y="2295238"/>
            <a:ext cx="1010949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err="1">
                <a:solidFill>
                  <a:schemeClr val="bg1"/>
                </a:solidFill>
              </a:rPr>
              <a:t>Magnetno</a:t>
            </a:r>
            <a:r>
              <a:rPr lang="en-US" altLang="en-US" sz="2000" b="1" dirty="0">
                <a:solidFill>
                  <a:schemeClr val="bg1"/>
                </a:solidFill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: </a:t>
            </a:r>
            <a:r>
              <a:rPr lang="en-US" altLang="en-US" sz="2000" dirty="0" err="1">
                <a:solidFill>
                  <a:schemeClr val="bg1"/>
                </a:solidFill>
              </a:rPr>
              <a:t>Namenjeno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starije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aplikacije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kompatibilnost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unazad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magnetno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nudi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tradicionalni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pristup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čuvanju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Iako</a:t>
            </a:r>
            <a:r>
              <a:rPr lang="en-US" altLang="en-US" sz="2000" dirty="0">
                <a:solidFill>
                  <a:schemeClr val="bg1"/>
                </a:solidFill>
              </a:rPr>
              <a:t> je </a:t>
            </a:r>
            <a:r>
              <a:rPr lang="en-US" altLang="en-US" sz="2000" dirty="0" err="1">
                <a:solidFill>
                  <a:schemeClr val="bg1"/>
                </a:solidFill>
              </a:rPr>
              <a:t>još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uvek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dostupno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preporuka</a:t>
            </a:r>
            <a:r>
              <a:rPr lang="en-US" altLang="en-US" sz="2000" dirty="0">
                <a:solidFill>
                  <a:schemeClr val="bg1"/>
                </a:solidFill>
              </a:rPr>
              <a:t> je da se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nove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zahteve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koristi</a:t>
            </a:r>
            <a:r>
              <a:rPr lang="en-US" altLang="en-US" sz="2000" dirty="0">
                <a:solidFill>
                  <a:schemeClr val="bg1"/>
                </a:solidFill>
              </a:rPr>
              <a:t> SSD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Maksimalni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kapacitet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baze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koriste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magnetno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 je 3 </a:t>
            </a:r>
            <a:r>
              <a:rPr lang="en-US" altLang="en-US" sz="2000" dirty="0" err="1">
                <a:solidFill>
                  <a:schemeClr val="bg1"/>
                </a:solidFill>
              </a:rPr>
              <a:t>TiB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1"/>
                </a:solidFill>
              </a:rPr>
              <a:t>General Purpose SSD</a:t>
            </a:r>
            <a:r>
              <a:rPr lang="en-US" altLang="en-US" sz="2000" dirty="0">
                <a:solidFill>
                  <a:schemeClr val="bg1"/>
                </a:solidFill>
              </a:rPr>
              <a:t>: </a:t>
            </a:r>
            <a:r>
              <a:rPr lang="en-US" altLang="en-US" sz="2000" dirty="0" err="1">
                <a:solidFill>
                  <a:schemeClr val="bg1"/>
                </a:solidFill>
              </a:rPr>
              <a:t>Skladište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opšte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namene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sa</a:t>
            </a:r>
            <a:r>
              <a:rPr lang="en-US" altLang="en-US" sz="2000" dirty="0">
                <a:solidFill>
                  <a:schemeClr val="bg1"/>
                </a:solidFill>
              </a:rPr>
              <a:t> SSD </a:t>
            </a:r>
            <a:r>
              <a:rPr lang="en-US" altLang="en-US" sz="2000" dirty="0" err="1">
                <a:solidFill>
                  <a:schemeClr val="bg1"/>
                </a:solidFill>
              </a:rPr>
              <a:t>tehnologijom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predstavlja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pristupačno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rešenje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pokriva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širok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spektar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radnih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opterećenja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posebno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razvojna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testna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okruženja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srednjim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instancama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baze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. Ova </a:t>
            </a:r>
            <a:r>
              <a:rPr lang="en-US" altLang="en-US" sz="2000" dirty="0" err="1">
                <a:solidFill>
                  <a:schemeClr val="bg1"/>
                </a:solidFill>
              </a:rPr>
              <a:t>opcija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nudi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solidne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performanse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uz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balans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između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troškova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efikasnosti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chemeClr val="bg1"/>
                </a:solidFill>
              </a:rPr>
              <a:t>Provisioned IOPS SSD</a:t>
            </a:r>
            <a:r>
              <a:rPr lang="en-US" altLang="en-US" sz="2000" dirty="0">
                <a:solidFill>
                  <a:schemeClr val="bg1"/>
                </a:solidFill>
              </a:rPr>
              <a:t>: </a:t>
            </a:r>
            <a:r>
              <a:rPr lang="en-US" altLang="en-US" sz="2000" dirty="0" err="1">
                <a:solidFill>
                  <a:schemeClr val="bg1"/>
                </a:solidFill>
              </a:rPr>
              <a:t>Dizajnirano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radna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opterećenja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intenzivna</a:t>
            </a:r>
            <a:r>
              <a:rPr lang="en-US" altLang="en-US" sz="2000" dirty="0">
                <a:solidFill>
                  <a:schemeClr val="bg1"/>
                </a:solidFill>
              </a:rPr>
              <a:t> u </a:t>
            </a:r>
            <a:r>
              <a:rPr lang="en-US" altLang="en-US" sz="2000" dirty="0" err="1">
                <a:solidFill>
                  <a:schemeClr val="bg1"/>
                </a:solidFill>
              </a:rPr>
              <a:t>ulazno-izlaznim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operacijama</a:t>
            </a:r>
            <a:r>
              <a:rPr lang="en-US" altLang="en-US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poput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baza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podataka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koje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zahtevaju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minimalnu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latenciju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stabilan</a:t>
            </a:r>
            <a:r>
              <a:rPr lang="en-US" altLang="en-US" sz="2000" dirty="0">
                <a:solidFill>
                  <a:schemeClr val="bg1"/>
                </a:solidFill>
              </a:rPr>
              <a:t> I/O </a:t>
            </a:r>
            <a:r>
              <a:rPr lang="en-US" altLang="en-US" sz="2000" dirty="0" err="1">
                <a:solidFill>
                  <a:schemeClr val="bg1"/>
                </a:solidFill>
              </a:rPr>
              <a:t>protok</a:t>
            </a:r>
            <a:r>
              <a:rPr lang="en-US" altLang="en-US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Ovaj</a:t>
            </a:r>
            <a:r>
              <a:rPr lang="en-US" altLang="en-US" sz="2000" dirty="0">
                <a:solidFill>
                  <a:schemeClr val="bg1"/>
                </a:solidFill>
              </a:rPr>
              <a:t> tip </a:t>
            </a:r>
            <a:r>
              <a:rPr lang="en-US" altLang="en-US" sz="2000" dirty="0" err="1">
                <a:solidFill>
                  <a:schemeClr val="bg1"/>
                </a:solidFill>
              </a:rPr>
              <a:t>skladišta</a:t>
            </a:r>
            <a:r>
              <a:rPr lang="en-US" altLang="en-US" sz="2000" dirty="0">
                <a:solidFill>
                  <a:schemeClr val="bg1"/>
                </a:solidFill>
              </a:rPr>
              <a:t> je </a:t>
            </a:r>
            <a:r>
              <a:rPr lang="en-US" altLang="en-US" sz="2000" dirty="0" err="1">
                <a:solidFill>
                  <a:schemeClr val="bg1"/>
                </a:solidFill>
              </a:rPr>
              <a:t>najpogodniji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za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proizvodna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okruženja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gde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su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pouzdanost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performanse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ključni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93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09558"/>
            <a:ext cx="4569572" cy="580029"/>
          </a:xfrm>
        </p:spPr>
        <p:txBody>
          <a:bodyPr/>
          <a:lstStyle/>
          <a:p>
            <a:pPr algn="ctr"/>
            <a:r>
              <a:rPr lang="en-US" sz="2400" dirty="0" err="1" smtClean="0"/>
              <a:t>Uvod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11215" y="2436375"/>
            <a:ext cx="10092906" cy="2929256"/>
          </a:xfrm>
        </p:spPr>
        <p:txBody>
          <a:bodyPr/>
          <a:lstStyle/>
          <a:p>
            <a:pPr algn="l"/>
            <a:r>
              <a:rPr lang="sr-Latn-RS" sz="1600" dirty="0" smtClean="0">
                <a:cs typeface="Times New Roman" panose="02020603050405020304" pitchFamily="18" charset="0"/>
              </a:rPr>
              <a:t>Najznačajnijim tehnološki napretkom u poslednjim decenima smatra se razvoj cloud rešenja.</a:t>
            </a:r>
          </a:p>
          <a:p>
            <a:pPr algn="l"/>
            <a:endParaRPr lang="sr-Latn-RS" sz="1600" dirty="0">
              <a:cs typeface="Times New Roman" panose="02020603050405020304" pitchFamily="18" charset="0"/>
            </a:endParaRPr>
          </a:p>
          <a:p>
            <a:pPr algn="l"/>
            <a:r>
              <a:rPr lang="sr-Latn-RS" sz="1600" dirty="0" smtClean="0">
                <a:cs typeface="Times New Roman" panose="02020603050405020304" pitchFamily="18" charset="0"/>
              </a:rPr>
              <a:t>Značajan deo zauzima koncept </a:t>
            </a:r>
            <a:r>
              <a:rPr lang="en-US" sz="1600" dirty="0">
                <a:cs typeface="Times New Roman" panose="02020603050405020304" pitchFamily="18" charset="0"/>
              </a:rPr>
              <a:t>Database as a Service (</a:t>
            </a:r>
            <a:r>
              <a:rPr lang="en-US" sz="1600" dirty="0" err="1">
                <a:cs typeface="Times New Roman" panose="02020603050405020304" pitchFamily="18" charset="0"/>
              </a:rPr>
              <a:t>DBaaS</a:t>
            </a:r>
            <a:r>
              <a:rPr lang="en-US" sz="1600" dirty="0" smtClean="0">
                <a:cs typeface="Times New Roman" panose="02020603050405020304" pitchFamily="18" charset="0"/>
              </a:rPr>
              <a:t>),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koji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omogućava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organizacijama</a:t>
            </a:r>
            <a:r>
              <a:rPr lang="en-US" sz="1600" dirty="0">
                <a:cs typeface="Times New Roman" panose="02020603050405020304" pitchFamily="18" charset="0"/>
              </a:rPr>
              <a:t> da </a:t>
            </a:r>
            <a:r>
              <a:rPr lang="en-US" sz="1600" dirty="0" err="1">
                <a:cs typeface="Times New Roman" panose="02020603050405020304" pitchFamily="18" charset="0"/>
              </a:rPr>
              <a:t>koriste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bazu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podataka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kao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servis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preko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cs typeface="Times New Roman" panose="02020603050405020304" pitchFamily="18" charset="0"/>
              </a:rPr>
              <a:t>interneta</a:t>
            </a:r>
            <a:r>
              <a:rPr lang="en-US" sz="1600" dirty="0">
                <a:cs typeface="Times New Roman" panose="02020603050405020304" pitchFamily="18" charset="0"/>
              </a:rPr>
              <a:t>. </a:t>
            </a:r>
            <a:endParaRPr lang="sr-Latn-RS" sz="1600" dirty="0" smtClean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object 18"/>
          <p:cNvSpPr/>
          <p:nvPr/>
        </p:nvSpPr>
        <p:spPr>
          <a:xfrm>
            <a:off x="576582" y="2665562"/>
            <a:ext cx="274474" cy="22083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576582" y="4120550"/>
            <a:ext cx="274474" cy="22083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84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009" y="342883"/>
            <a:ext cx="6822704" cy="709540"/>
          </a:xfrm>
        </p:spPr>
        <p:txBody>
          <a:bodyPr/>
          <a:lstStyle/>
          <a:p>
            <a:r>
              <a:rPr lang="sr-Latn-RS" sz="4000" dirty="0" smtClean="0"/>
              <a:t>Amazon rds custom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555537" y="1756804"/>
            <a:ext cx="7104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Amazon RDS Custom</a:t>
            </a:r>
            <a:r>
              <a:rPr lang="en-US" sz="2000" dirty="0">
                <a:solidFill>
                  <a:schemeClr val="bg1"/>
                </a:solidFill>
              </a:rPr>
              <a:t> je </a:t>
            </a:r>
            <a:r>
              <a:rPr lang="en-US" sz="2000" dirty="0" err="1">
                <a:solidFill>
                  <a:schemeClr val="bg1"/>
                </a:solidFill>
              </a:rPr>
              <a:t>prilagodljiva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verzija</a:t>
            </a:r>
            <a:r>
              <a:rPr lang="en-US" sz="2000" dirty="0">
                <a:solidFill>
                  <a:schemeClr val="bg1"/>
                </a:solidFill>
              </a:rPr>
              <a:t> Amazon RDS </a:t>
            </a:r>
            <a:r>
              <a:rPr lang="en-US" sz="2000" dirty="0" err="1">
                <a:solidFill>
                  <a:schemeClr val="bg1"/>
                </a:solidFill>
              </a:rPr>
              <a:t>servisa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korisnicima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kontrolu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podešavanjima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operativnim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sistemom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algn="just"/>
            <a:endParaRPr lang="sr-Latn-RS" sz="2000" dirty="0">
              <a:solidFill>
                <a:schemeClr val="bg1"/>
              </a:solidFill>
            </a:endParaRPr>
          </a:p>
          <a:p>
            <a:pPr algn="just"/>
            <a:endParaRPr lang="sr-Latn-R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err="1" smtClean="0">
                <a:solidFill>
                  <a:schemeClr val="bg1"/>
                </a:solidFill>
              </a:rPr>
              <a:t>Namenjena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je </a:t>
            </a:r>
            <a:r>
              <a:rPr lang="en-US" sz="2000" dirty="0" err="1">
                <a:solidFill>
                  <a:schemeClr val="bg1"/>
                </a:solidFill>
              </a:rPr>
              <a:t>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aplikacije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zahtevaju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specifične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konfiguracije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prilagođene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operativne</a:t>
            </a:r>
            <a:r>
              <a:rPr lang="en-US" sz="2000" dirty="0">
                <a:solidFill>
                  <a:schemeClr val="bg1"/>
                </a:solidFill>
              </a:rPr>
              <a:t> procedure, </a:t>
            </a:r>
            <a:r>
              <a:rPr lang="en-US" sz="2000" dirty="0" err="1">
                <a:solidFill>
                  <a:schemeClr val="bg1"/>
                </a:solidFill>
              </a:rPr>
              <a:t>kao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što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prilagođene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ekstenzije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specifične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verzije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softvera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ili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skripte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podešavanje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sr-Latn-RS" sz="2000" dirty="0">
              <a:solidFill>
                <a:schemeClr val="bg1"/>
              </a:solidFill>
            </a:endParaRPr>
          </a:p>
        </p:txBody>
      </p:sp>
      <p:sp>
        <p:nvSpPr>
          <p:cNvPr id="4" name="object 18"/>
          <p:cNvSpPr/>
          <p:nvPr/>
        </p:nvSpPr>
        <p:spPr>
          <a:xfrm>
            <a:off x="4027679" y="1860642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18"/>
          <p:cNvSpPr/>
          <p:nvPr/>
        </p:nvSpPr>
        <p:spPr>
          <a:xfrm>
            <a:off x="4027679" y="3361638"/>
            <a:ext cx="186237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766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en-US" dirty="0" err="1" smtClean="0"/>
              <a:t>Hvala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pa</a:t>
            </a:r>
            <a:r>
              <a:rPr lang="sr-Latn-RS" dirty="0" smtClean="0"/>
              <a:t>žnji!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3716235"/>
            <a:ext cx="679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N</a:t>
            </a:r>
            <a:r>
              <a:rPr lang="en-US" sz="2400" dirty="0" err="1" smtClean="0">
                <a:solidFill>
                  <a:schemeClr val="bg1"/>
                </a:solidFill>
              </a:rPr>
              <a:t>ude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prednosti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karakteristične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</a:t>
            </a:r>
            <a:r>
              <a:rPr lang="en-US" sz="2400" dirty="0">
                <a:solidFill>
                  <a:schemeClr val="bg1"/>
                </a:solidFill>
              </a:rPr>
              <a:t> cloud computing, </a:t>
            </a:r>
            <a:r>
              <a:rPr lang="en-US" sz="2400" dirty="0" err="1">
                <a:solidFill>
                  <a:schemeClr val="bg1"/>
                </a:solidFill>
              </a:rPr>
              <a:t>kao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što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povećana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brzina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fleksibilnost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skalabilnost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smanjeni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troškovi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1089" y="705902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Cloud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3839994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6" y="1349294"/>
            <a:ext cx="714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Cloud </a:t>
            </a:r>
            <a:r>
              <a:rPr lang="en-US" sz="2400" dirty="0" err="1">
                <a:solidFill>
                  <a:schemeClr val="bg1"/>
                </a:solidFill>
              </a:rPr>
              <a:t>baze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sistem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koji</a:t>
            </a:r>
            <a:r>
              <a:rPr lang="en-US" sz="2400" dirty="0">
                <a:solidFill>
                  <a:schemeClr val="bg1"/>
                </a:solidFill>
              </a:rPr>
              <a:t> se </a:t>
            </a:r>
            <a:r>
              <a:rPr lang="en-US" sz="2400" dirty="0" err="1">
                <a:solidFill>
                  <a:schemeClr val="bg1"/>
                </a:solidFill>
              </a:rPr>
              <a:t>implementira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koristi</a:t>
            </a:r>
            <a:r>
              <a:rPr lang="en-US" sz="2400" dirty="0">
                <a:solidFill>
                  <a:schemeClr val="bg1"/>
                </a:solidFill>
              </a:rPr>
              <a:t> u </a:t>
            </a:r>
            <a:r>
              <a:rPr lang="en-US" sz="2400" dirty="0" err="1">
                <a:solidFill>
                  <a:schemeClr val="bg1"/>
                </a:solidFill>
              </a:rPr>
              <a:t>okviru</a:t>
            </a:r>
            <a:r>
              <a:rPr lang="en-US" sz="2400" dirty="0">
                <a:solidFill>
                  <a:schemeClr val="bg1"/>
                </a:solidFill>
              </a:rPr>
              <a:t> cloud </a:t>
            </a:r>
            <a:r>
              <a:rPr lang="en-US" sz="2400" dirty="0" err="1">
                <a:solidFill>
                  <a:schemeClr val="bg1"/>
                </a:solidFill>
              </a:rPr>
              <a:t>infrastrukture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pružajući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organizovanje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čuvanje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strukturiranih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nestrukturiranih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polustrukturiranih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object 18"/>
          <p:cNvSpPr/>
          <p:nvPr/>
        </p:nvSpPr>
        <p:spPr>
          <a:xfrm>
            <a:off x="4385034" y="1467569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932" y="329135"/>
            <a:ext cx="7244889" cy="687834"/>
          </a:xfrm>
        </p:spPr>
        <p:txBody>
          <a:bodyPr/>
          <a:lstStyle/>
          <a:p>
            <a:pPr algn="ctr"/>
            <a:r>
              <a:rPr lang="sr-Latn-RS" dirty="0" smtClean="0"/>
              <a:t>Podela Cloud baza podataka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17146" y="1732564"/>
            <a:ext cx="7023337" cy="967506"/>
          </a:xfrm>
        </p:spPr>
        <p:txBody>
          <a:bodyPr/>
          <a:lstStyle/>
          <a:p>
            <a:pPr marL="0" indent="0">
              <a:buNone/>
            </a:pPr>
            <a:r>
              <a:rPr lang="sr-Latn-RS" sz="2400" dirty="0" smtClean="0"/>
              <a:t>R</a:t>
            </a:r>
            <a:r>
              <a:rPr lang="en-US" sz="2400" dirty="0" err="1" smtClean="0"/>
              <a:t>elacione</a:t>
            </a:r>
            <a:r>
              <a:rPr lang="en-US" sz="2400" dirty="0" smtClean="0"/>
              <a:t> </a:t>
            </a:r>
            <a:r>
              <a:rPr lang="en-US" sz="2400" dirty="0" err="1"/>
              <a:t>baze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koriste</a:t>
            </a:r>
            <a:r>
              <a:rPr lang="en-US" sz="2400" dirty="0"/>
              <a:t> </a:t>
            </a:r>
            <a:r>
              <a:rPr lang="en-US" sz="2400" dirty="0" err="1"/>
              <a:t>fiksnu</a:t>
            </a:r>
            <a:r>
              <a:rPr lang="en-US" sz="2400" dirty="0"/>
              <a:t> </a:t>
            </a:r>
            <a:r>
              <a:rPr lang="en-US" sz="2400" dirty="0" err="1"/>
              <a:t>šemu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SQL </a:t>
            </a:r>
            <a:r>
              <a:rPr lang="en-US" sz="2400" dirty="0" err="1"/>
              <a:t>za</a:t>
            </a:r>
            <a:r>
              <a:rPr lang="en-US" sz="2400" dirty="0"/>
              <a:t> rad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strukturiranim</a:t>
            </a:r>
            <a:r>
              <a:rPr lang="en-US" sz="2400" dirty="0"/>
              <a:t> </a:t>
            </a:r>
            <a:r>
              <a:rPr lang="en-US" sz="2400" dirty="0" err="1"/>
              <a:t>podacima</a:t>
            </a:r>
            <a:endParaRPr lang="sr-Latn-RS" sz="2400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object 18"/>
          <p:cNvSpPr/>
          <p:nvPr/>
        </p:nvSpPr>
        <p:spPr>
          <a:xfrm>
            <a:off x="1150129" y="1804000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017146" y="3164804"/>
            <a:ext cx="7462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 err="1" smtClean="0">
                <a:solidFill>
                  <a:schemeClr val="bg1"/>
                </a:solidFill>
              </a:rPr>
              <a:t>N</a:t>
            </a:r>
            <a:r>
              <a:rPr lang="en-US" sz="2400" dirty="0" err="1" smtClean="0">
                <a:solidFill>
                  <a:schemeClr val="bg1"/>
                </a:solidFill>
              </a:rPr>
              <a:t>erelacione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sr-Latn-RS" sz="2400" dirty="0" smtClean="0">
                <a:solidFill>
                  <a:schemeClr val="bg1"/>
                </a:solidFill>
              </a:rPr>
              <a:t>podataka </a:t>
            </a:r>
            <a:r>
              <a:rPr lang="en-US" sz="2400" dirty="0" err="1" smtClean="0">
                <a:solidFill>
                  <a:schemeClr val="bg1"/>
                </a:solidFill>
              </a:rPr>
              <a:t>omogućavaju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fleksibilnije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skladištenje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nestrukturiranih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podataka</a:t>
            </a:r>
            <a:r>
              <a:rPr lang="en-US" sz="2400" dirty="0">
                <a:solidFill>
                  <a:schemeClr val="bg1"/>
                </a:solidFill>
              </a:rPr>
              <a:t> bez </a:t>
            </a:r>
            <a:r>
              <a:rPr lang="en-US" sz="2400" dirty="0" err="1">
                <a:solidFill>
                  <a:schemeClr val="bg1"/>
                </a:solidFill>
              </a:rPr>
              <a:t>strogo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definisane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šeme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object 18"/>
          <p:cNvSpPr/>
          <p:nvPr/>
        </p:nvSpPr>
        <p:spPr>
          <a:xfrm>
            <a:off x="1140068" y="3340518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26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46484" y="420760"/>
            <a:ext cx="7886700" cy="667498"/>
          </a:xfrm>
        </p:spPr>
        <p:txBody>
          <a:bodyPr/>
          <a:lstStyle/>
          <a:p>
            <a:r>
              <a:rPr lang="sr-Latn-RS" dirty="0" smtClean="0"/>
              <a:t>Prednosti cloud baza podataka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Skalabilnost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Smanjeni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troškovi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269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Visoka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dostupnost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Brza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implementacija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477409" y="500312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5013436" y="4871359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Automatsko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skaliranje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513" y="776832"/>
            <a:ext cx="5124189" cy="492302"/>
          </a:xfrm>
        </p:spPr>
        <p:txBody>
          <a:bodyPr/>
          <a:lstStyle/>
          <a:p>
            <a:r>
              <a:rPr lang="sr-Latn-RS" dirty="0" smtClean="0"/>
              <a:t>Šta je Dbaas?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701748" y="1958110"/>
            <a:ext cx="5817271" cy="2413388"/>
          </a:xfrm>
        </p:spPr>
        <p:txBody>
          <a:bodyPr/>
          <a:lstStyle/>
          <a:p>
            <a:r>
              <a:rPr lang="en-US" sz="1800" dirty="0" err="1"/>
              <a:t>DBaaS</a:t>
            </a:r>
            <a:r>
              <a:rPr lang="en-US" sz="1800" dirty="0"/>
              <a:t> je model </a:t>
            </a:r>
            <a:r>
              <a:rPr lang="en-US" sz="1800" dirty="0" err="1"/>
              <a:t>koji</a:t>
            </a:r>
            <a:r>
              <a:rPr lang="en-US" sz="1800" dirty="0"/>
              <a:t> </a:t>
            </a:r>
            <a:r>
              <a:rPr lang="en-US" sz="1800" dirty="0" err="1"/>
              <a:t>omogućava</a:t>
            </a:r>
            <a:r>
              <a:rPr lang="en-US" sz="1800" dirty="0"/>
              <a:t> </a:t>
            </a:r>
            <a:r>
              <a:rPr lang="en-US" sz="1800" dirty="0" err="1"/>
              <a:t>korisnicima</a:t>
            </a:r>
            <a:r>
              <a:rPr lang="en-US" sz="1800" dirty="0"/>
              <a:t> </a:t>
            </a:r>
            <a:r>
              <a:rPr lang="en-US" sz="1800" dirty="0" err="1"/>
              <a:t>jednostavno</a:t>
            </a:r>
            <a:r>
              <a:rPr lang="en-US" sz="1800" dirty="0"/>
              <a:t> </a:t>
            </a:r>
            <a:r>
              <a:rPr lang="en-US" sz="1800" dirty="0" err="1"/>
              <a:t>postavljanje</a:t>
            </a:r>
            <a:r>
              <a:rPr lang="en-US" sz="1800" dirty="0"/>
              <a:t>, </a:t>
            </a:r>
            <a:r>
              <a:rPr lang="en-US" sz="1800" dirty="0" err="1"/>
              <a:t>upravljanje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skaliranje</a:t>
            </a:r>
            <a:r>
              <a:rPr lang="en-US" sz="1800" dirty="0"/>
              <a:t> </a:t>
            </a:r>
            <a:r>
              <a:rPr lang="en-US" sz="1800" dirty="0" err="1"/>
              <a:t>baza</a:t>
            </a:r>
            <a:r>
              <a:rPr lang="en-US" sz="1800" dirty="0"/>
              <a:t> </a:t>
            </a:r>
            <a:r>
              <a:rPr lang="en-US" sz="1800" dirty="0" err="1"/>
              <a:t>podataka</a:t>
            </a:r>
            <a:r>
              <a:rPr lang="en-US" sz="1800" dirty="0"/>
              <a:t> bez </a:t>
            </a:r>
            <a:r>
              <a:rPr lang="en-US" sz="1800" dirty="0" err="1"/>
              <a:t>potrebe</a:t>
            </a:r>
            <a:r>
              <a:rPr lang="en-US" sz="1800" dirty="0"/>
              <a:t>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tradicionalnim</a:t>
            </a:r>
            <a:r>
              <a:rPr lang="en-US" sz="1800" dirty="0"/>
              <a:t> </a:t>
            </a:r>
            <a:r>
              <a:rPr lang="en-US" sz="1800" dirty="0" err="1"/>
              <a:t>hardverom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instalacijom</a:t>
            </a:r>
            <a:r>
              <a:rPr lang="en-US" sz="1800" dirty="0"/>
              <a:t> </a:t>
            </a:r>
            <a:r>
              <a:rPr lang="en-US" sz="1800" dirty="0" err="1"/>
              <a:t>softvera</a:t>
            </a:r>
            <a:r>
              <a:rPr lang="en-US" sz="1800" dirty="0"/>
              <a:t>. </a:t>
            </a:r>
            <a:r>
              <a:rPr lang="en-US" sz="1800" dirty="0" err="1"/>
              <a:t>Provajder</a:t>
            </a:r>
            <a:r>
              <a:rPr lang="en-US" sz="1800" dirty="0"/>
              <a:t> </a:t>
            </a:r>
            <a:r>
              <a:rPr lang="en-US" sz="1800" dirty="0" err="1"/>
              <a:t>usluga</a:t>
            </a:r>
            <a:r>
              <a:rPr lang="en-US" sz="1800" dirty="0"/>
              <a:t> </a:t>
            </a:r>
            <a:r>
              <a:rPr lang="en-US" sz="1800" dirty="0" err="1"/>
              <a:t>preuzima</a:t>
            </a:r>
            <a:r>
              <a:rPr lang="en-US" sz="1800" dirty="0"/>
              <a:t> </a:t>
            </a:r>
            <a:r>
              <a:rPr lang="en-US" sz="1800" dirty="0" err="1"/>
              <a:t>sve</a:t>
            </a:r>
            <a:r>
              <a:rPr lang="en-US" sz="1800" dirty="0"/>
              <a:t>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zadatke</a:t>
            </a:r>
            <a:r>
              <a:rPr lang="en-US" sz="1800" dirty="0"/>
              <a:t>, </a:t>
            </a:r>
            <a:r>
              <a:rPr lang="en-US" sz="1800" dirty="0" err="1"/>
              <a:t>omogućavajući</a:t>
            </a:r>
            <a:r>
              <a:rPr lang="en-US" sz="1800" dirty="0"/>
              <a:t> </a:t>
            </a:r>
            <a:r>
              <a:rPr lang="en-US" sz="1800" dirty="0" err="1"/>
              <a:t>korisnicima</a:t>
            </a:r>
            <a:r>
              <a:rPr lang="en-US" sz="1800" dirty="0"/>
              <a:t> da se </a:t>
            </a:r>
            <a:r>
              <a:rPr lang="en-US" sz="1800" dirty="0" err="1"/>
              <a:t>fokusiraju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svoje</a:t>
            </a:r>
            <a:r>
              <a:rPr lang="en-US" sz="1800" dirty="0"/>
              <a:t> </a:t>
            </a:r>
            <a:r>
              <a:rPr lang="en-US" sz="1800" dirty="0" err="1"/>
              <a:t>aplikacije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poslovne</a:t>
            </a:r>
            <a:r>
              <a:rPr lang="en-US" sz="1800" dirty="0"/>
              <a:t> </a:t>
            </a:r>
            <a:r>
              <a:rPr lang="en-US" sz="1800" dirty="0" err="1"/>
              <a:t>procese</a:t>
            </a:r>
            <a:r>
              <a:rPr lang="en-US" sz="18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1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60884" y="558783"/>
            <a:ext cx="7886700" cy="667498"/>
          </a:xfrm>
        </p:spPr>
        <p:txBody>
          <a:bodyPr/>
          <a:lstStyle/>
          <a:p>
            <a:r>
              <a:rPr lang="sr-Latn-RS" dirty="0" smtClean="0"/>
              <a:t>Prednosti DBAAs-a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Automatizacija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Smanjenje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operativnih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troškova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421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V</a:t>
            </a:r>
            <a:r>
              <a:rPr lang="en-US" sz="2400" dirty="0" err="1" smtClean="0">
                <a:solidFill>
                  <a:schemeClr val="bg1"/>
                </a:solidFill>
              </a:rPr>
              <a:t>isoka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dostupnost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otpornost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4022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err="1">
                <a:solidFill>
                  <a:schemeClr val="bg1"/>
                </a:solidFill>
              </a:rPr>
              <a:t>Fleksibilnost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implementacije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 smtClean="0"/>
              <a:t>Azure sql database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2949" y="1297408"/>
            <a:ext cx="7654925" cy="3162449"/>
          </a:xfrm>
        </p:spPr>
        <p:txBody>
          <a:bodyPr/>
          <a:lstStyle/>
          <a:p>
            <a:pPr lvl="0"/>
            <a:r>
              <a:rPr lang="sr-Latn-RS" sz="2400" dirty="0" smtClean="0"/>
              <a:t>Azure SQL Database je p</a:t>
            </a:r>
            <a:r>
              <a:rPr lang="en-US" sz="2400" dirty="0" err="1" smtClean="0"/>
              <a:t>otpuno</a:t>
            </a:r>
            <a:r>
              <a:rPr lang="en-US" sz="2400" dirty="0" smtClean="0"/>
              <a:t> </a:t>
            </a:r>
            <a:r>
              <a:rPr lang="en-US" sz="2400" dirty="0" err="1"/>
              <a:t>upravljana</a:t>
            </a:r>
            <a:r>
              <a:rPr lang="en-US" sz="2400" dirty="0"/>
              <a:t> </a:t>
            </a:r>
            <a:r>
              <a:rPr lang="en-US" sz="2400" dirty="0" err="1"/>
              <a:t>usluga</a:t>
            </a:r>
            <a:r>
              <a:rPr lang="en-US" sz="2400" dirty="0"/>
              <a:t> </a:t>
            </a:r>
            <a:r>
              <a:rPr lang="en-US" sz="2400" dirty="0" err="1"/>
              <a:t>baze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zasnovana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najnovijoj</a:t>
            </a:r>
            <a:r>
              <a:rPr lang="en-US" sz="2400" dirty="0"/>
              <a:t> </a:t>
            </a:r>
            <a:r>
              <a:rPr lang="en-US" sz="2400" dirty="0" err="1"/>
              <a:t>stabilnoj</a:t>
            </a:r>
            <a:r>
              <a:rPr lang="en-US" sz="2400" dirty="0"/>
              <a:t> </a:t>
            </a:r>
            <a:r>
              <a:rPr lang="en-US" sz="2400" dirty="0" err="1"/>
              <a:t>verziji</a:t>
            </a:r>
            <a:r>
              <a:rPr lang="en-US" sz="2400" dirty="0"/>
              <a:t> Microsoft SQL </a:t>
            </a:r>
            <a:r>
              <a:rPr lang="en-US" sz="2400" dirty="0" err="1"/>
              <a:t>Servera</a:t>
            </a:r>
            <a:r>
              <a:rPr lang="en-US" sz="2400" dirty="0"/>
              <a:t>,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koristi</a:t>
            </a:r>
            <a:r>
              <a:rPr lang="en-US" sz="2400" dirty="0"/>
              <a:t> </a:t>
            </a:r>
            <a:r>
              <a:rPr lang="en-US" sz="2400" dirty="0" err="1"/>
              <a:t>platformu</a:t>
            </a:r>
            <a:r>
              <a:rPr lang="en-US" sz="2400" dirty="0"/>
              <a:t> </a:t>
            </a:r>
            <a:r>
              <a:rPr lang="en-US" sz="2400" dirty="0" err="1"/>
              <a:t>kao</a:t>
            </a:r>
            <a:r>
              <a:rPr lang="en-US" sz="2400" dirty="0"/>
              <a:t> </a:t>
            </a:r>
            <a:r>
              <a:rPr lang="en-US" sz="2400" dirty="0" err="1"/>
              <a:t>uslugu</a:t>
            </a:r>
            <a:r>
              <a:rPr lang="en-US" sz="2400" dirty="0"/>
              <a:t> (PaaS).</a:t>
            </a:r>
            <a:endParaRPr lang="sr-Latn-RS" sz="2400" dirty="0" smtClean="0"/>
          </a:p>
          <a:p>
            <a:pPr lvl="0"/>
            <a:endParaRPr lang="en-US" sz="2400" dirty="0"/>
          </a:p>
          <a:p>
            <a:r>
              <a:rPr lang="sr-Latn-RS" dirty="0" smtClean="0"/>
              <a:t>Ima veliku dostupnost (99.99%) i podržava različite tipove podataka, kao i napredne bezbednosne opcije kao što je enkripcija podataka i kontrola pristupa.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purl.org/dc/terms/"/>
    <ds:schemaRef ds:uri="http://schemas.microsoft.com/sharepoint/v3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1713</Words>
  <Application>Microsoft Office PowerPoint</Application>
  <PresentationFormat>Widescreen</PresentationFormat>
  <Paragraphs>159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Cloud baze podataka i Database-as-a-service rešenja kod MS SQL Server baze podataka </vt:lpstr>
      <vt:lpstr>Sadržaj</vt:lpstr>
      <vt:lpstr>Uvod</vt:lpstr>
      <vt:lpstr>PowerPoint Presentation</vt:lpstr>
      <vt:lpstr>Podela Cloud baza podataka </vt:lpstr>
      <vt:lpstr>Prednosti cloud baza podataka</vt:lpstr>
      <vt:lpstr>Šta je Dbaas?</vt:lpstr>
      <vt:lpstr>Prednosti DBAAs-a</vt:lpstr>
      <vt:lpstr>Azure sql database</vt:lpstr>
      <vt:lpstr>Azure sql database</vt:lpstr>
      <vt:lpstr>Google cloud SQL </vt:lpstr>
      <vt:lpstr>Google cloud SQL </vt:lpstr>
      <vt:lpstr>Prednosti Google cloud-a</vt:lpstr>
      <vt:lpstr>Google cloud resursi</vt:lpstr>
      <vt:lpstr>Google cloud za SQL Server</vt:lpstr>
      <vt:lpstr>Google cloud interfejs</vt:lpstr>
      <vt:lpstr>Interakcija preko CLI </vt:lpstr>
      <vt:lpstr>Autorizacija i autentifikacija</vt:lpstr>
      <vt:lpstr>Vrste backup-a unutar google cloud-a sql-a</vt:lpstr>
      <vt:lpstr>Cloud monitoring i logging</vt:lpstr>
      <vt:lpstr>Amazon rds</vt:lpstr>
      <vt:lpstr>Amazon EC2</vt:lpstr>
      <vt:lpstr>Poređenje rds i ec2</vt:lpstr>
      <vt:lpstr>Amazon S3</vt:lpstr>
      <vt:lpstr>Poređenje rds i S3</vt:lpstr>
      <vt:lpstr>Amazon Rds db instance</vt:lpstr>
      <vt:lpstr>Amazon Rds za ssms</vt:lpstr>
      <vt:lpstr>Upotreba rds za SQl server</vt:lpstr>
      <vt:lpstr>Tipovi skladištenja u rds-u</vt:lpstr>
      <vt:lpstr>Amazon rds custom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2024-09-28T10:15:22Z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